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78" r:id="rId2"/>
    <p:sldId id="339" r:id="rId3"/>
    <p:sldId id="277" r:id="rId4"/>
    <p:sldId id="290" r:id="rId5"/>
    <p:sldId id="291" r:id="rId6"/>
    <p:sldId id="306" r:id="rId7"/>
    <p:sldId id="305" r:id="rId8"/>
    <p:sldId id="307" r:id="rId9"/>
    <p:sldId id="337" r:id="rId10"/>
    <p:sldId id="314" r:id="rId11"/>
    <p:sldId id="313" r:id="rId12"/>
    <p:sldId id="315" r:id="rId13"/>
    <p:sldId id="316" r:id="rId14"/>
    <p:sldId id="338" r:id="rId15"/>
    <p:sldId id="293" r:id="rId16"/>
    <p:sldId id="289" r:id="rId17"/>
    <p:sldId id="317" r:id="rId18"/>
    <p:sldId id="336" r:id="rId19"/>
    <p:sldId id="325" r:id="rId20"/>
    <p:sldId id="282" r:id="rId21"/>
    <p:sldId id="285" r:id="rId22"/>
    <p:sldId id="286" r:id="rId23"/>
    <p:sldId id="292" r:id="rId24"/>
    <p:sldId id="310" r:id="rId25"/>
    <p:sldId id="340" r:id="rId26"/>
    <p:sldId id="311" r:id="rId27"/>
    <p:sldId id="309" r:id="rId28"/>
    <p:sldId id="258" r:id="rId29"/>
    <p:sldId id="276" r:id="rId30"/>
    <p:sldId id="259" r:id="rId31"/>
    <p:sldId id="312"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3E"/>
    <a:srgbClr val="008F7F"/>
    <a:srgbClr val="370000"/>
    <a:srgbClr val="7E0011"/>
    <a:srgbClr val="B944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8"/>
    <p:restoredTop sz="83422"/>
  </p:normalViewPr>
  <p:slideViewPr>
    <p:cSldViewPr snapToGrid="0" snapToObjects="1">
      <p:cViewPr>
        <p:scale>
          <a:sx n="98" d="100"/>
          <a:sy n="98" d="100"/>
        </p:scale>
        <p:origin x="1696" y="320"/>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eve\AppData\Local\Microsoft\Windows\INetCache\Content.Outlook\Y5B6FD34\Sales%20Tax%20Report%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rgbClr val="0070C0"/>
              </a:solidFill>
              <a:ln w="9525">
                <a:solidFill>
                  <a:srgbClr val="0070C0"/>
                </a:solidFill>
              </a:ln>
              <a:effectLst/>
            </c:spPr>
          </c:marker>
          <c:trendline>
            <c:spPr>
              <a:ln w="19050" cap="rnd">
                <a:solidFill>
                  <a:srgbClr val="0070C0"/>
                </a:solidFill>
                <a:prstDash val="sysDot"/>
              </a:ln>
              <a:effectLst/>
            </c:spPr>
            <c:trendlineType val="linear"/>
            <c:dispRSqr val="0"/>
            <c:dispEq val="0"/>
          </c:trendline>
          <c:xVal>
            <c:numRef>
              <c:f>'Analysis &amp; TRT Assumption Mgt.'!$J$14:$J$32</c:f>
              <c:numCache>
                <c:formatCode>_(* #,##0_);_(* \(#,##0\);_(* "-"??_);_(@_)</c:formatCode>
                <c:ptCount val="19"/>
                <c:pt idx="0">
                  <c:v>22378989</c:v>
                </c:pt>
                <c:pt idx="1">
                  <c:v>23155890</c:v>
                </c:pt>
                <c:pt idx="2">
                  <c:v>23941518</c:v>
                </c:pt>
                <c:pt idx="3">
                  <c:v>24700623</c:v>
                </c:pt>
                <c:pt idx="4">
                  <c:v>25304593</c:v>
                </c:pt>
                <c:pt idx="5">
                  <c:v>25477494</c:v>
                </c:pt>
                <c:pt idx="6">
                  <c:v>25503553</c:v>
                </c:pt>
                <c:pt idx="7">
                  <c:v>25382398</c:v>
                </c:pt>
                <c:pt idx="8">
                  <c:v>25431787</c:v>
                </c:pt>
                <c:pt idx="9">
                  <c:v>25614333</c:v>
                </c:pt>
                <c:pt idx="10">
                  <c:v>25671576</c:v>
                </c:pt>
                <c:pt idx="11">
                  <c:v>25704233</c:v>
                </c:pt>
                <c:pt idx="12">
                  <c:v>25752783</c:v>
                </c:pt>
                <c:pt idx="13">
                  <c:v>26051376</c:v>
                </c:pt>
                <c:pt idx="14">
                  <c:v>26195159</c:v>
                </c:pt>
                <c:pt idx="15">
                  <c:v>26299887</c:v>
                </c:pt>
                <c:pt idx="16">
                  <c:v>26317258</c:v>
                </c:pt>
                <c:pt idx="17">
                  <c:v>26398225</c:v>
                </c:pt>
                <c:pt idx="18">
                  <c:v>26421401</c:v>
                </c:pt>
              </c:numCache>
            </c:numRef>
          </c:xVal>
          <c:yVal>
            <c:numRef>
              <c:f>'Analysis &amp; TRT Assumption Mgt.'!$Q$14:$Q$32</c:f>
              <c:numCache>
                <c:formatCode>_(* #,##0_);_(* \(#,##0\);_(* "-"??_);_(@_)</c:formatCode>
                <c:ptCount val="19"/>
                <c:pt idx="0">
                  <c:v>12541378</c:v>
                </c:pt>
                <c:pt idx="1">
                  <c:v>12888862</c:v>
                </c:pt>
                <c:pt idx="2">
                  <c:v>14102714</c:v>
                </c:pt>
                <c:pt idx="3">
                  <c:v>15331236</c:v>
                </c:pt>
                <c:pt idx="4">
                  <c:v>16532559</c:v>
                </c:pt>
                <c:pt idx="5">
                  <c:v>17561264</c:v>
                </c:pt>
                <c:pt idx="6">
                  <c:v>18085498</c:v>
                </c:pt>
                <c:pt idx="7">
                  <c:v>18013536</c:v>
                </c:pt>
                <c:pt idx="8">
                  <c:v>17948290</c:v>
                </c:pt>
                <c:pt idx="9">
                  <c:v>17946422</c:v>
                </c:pt>
                <c:pt idx="10">
                  <c:v>17942210</c:v>
                </c:pt>
                <c:pt idx="11">
                  <c:v>17981782</c:v>
                </c:pt>
                <c:pt idx="12">
                  <c:v>18073672</c:v>
                </c:pt>
                <c:pt idx="13">
                  <c:v>17792723</c:v>
                </c:pt>
                <c:pt idx="14">
                  <c:v>17645011</c:v>
                </c:pt>
                <c:pt idx="15">
                  <c:v>18260392</c:v>
                </c:pt>
                <c:pt idx="16">
                  <c:v>18248735</c:v>
                </c:pt>
                <c:pt idx="17">
                  <c:v>18566148</c:v>
                </c:pt>
                <c:pt idx="18">
                  <c:v>18125841</c:v>
                </c:pt>
              </c:numCache>
            </c:numRef>
          </c:yVal>
          <c:smooth val="0"/>
          <c:extLst>
            <c:ext xmlns:c16="http://schemas.microsoft.com/office/drawing/2014/chart" uri="{C3380CC4-5D6E-409C-BE32-E72D297353CC}">
              <c16:uniqueId val="{00000001-A167-4979-A99F-9249F2495941}"/>
            </c:ext>
          </c:extLst>
        </c:ser>
        <c:dLbls>
          <c:showLegendKey val="0"/>
          <c:showVal val="0"/>
          <c:showCatName val="0"/>
          <c:showSerName val="0"/>
          <c:showPercent val="0"/>
          <c:showBubbleSize val="0"/>
        </c:dLbls>
        <c:axId val="1025055"/>
        <c:axId val="1547094383"/>
      </c:scatterChart>
      <c:valAx>
        <c:axId val="1025055"/>
        <c:scaling>
          <c:orientation val="minMax"/>
          <c:max val="265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Helvetica" pitchFamily="2" charset="0"/>
                    <a:ea typeface="+mn-ea"/>
                    <a:cs typeface="+mn-cs"/>
                  </a:defRPr>
                </a:pPr>
                <a:r>
                  <a:rPr lang="en-US" sz="1600" b="1" dirty="0">
                    <a:solidFill>
                      <a:schemeClr val="tx1"/>
                    </a:solidFill>
                    <a:latin typeface="Helvetica" pitchFamily="2" charset="0"/>
                  </a:rPr>
                  <a:t> Number of Salt</a:t>
                </a:r>
                <a:r>
                  <a:rPr lang="en-US" sz="1600" b="1" baseline="0" dirty="0">
                    <a:solidFill>
                      <a:schemeClr val="tx1"/>
                    </a:solidFill>
                    <a:latin typeface="Helvetica" pitchFamily="2" charset="0"/>
                  </a:rPr>
                  <a:t> Lake City Airport Travelers (TTM)</a:t>
                </a:r>
                <a:endParaRPr lang="en-US" sz="1600" b="1" dirty="0">
                  <a:solidFill>
                    <a:schemeClr val="tx1"/>
                  </a:solidFill>
                  <a:latin typeface="Helvetica" pitchFamily="2" charset="0"/>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Helvetica" pitchFamily="2" charset="0"/>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Helvetica" pitchFamily="2" charset="0"/>
                <a:ea typeface="+mn-ea"/>
                <a:cs typeface="+mn-cs"/>
              </a:defRPr>
            </a:pPr>
            <a:endParaRPr lang="en-US"/>
          </a:p>
        </c:txPr>
        <c:crossAx val="1547094383"/>
        <c:crosses val="autoZero"/>
        <c:crossBetween val="midCat"/>
        <c:dispUnits>
          <c:builtInUnit val="millions"/>
          <c:dispUnitsLbl>
            <c:layout>
              <c:manualLayout>
                <c:xMode val="edge"/>
                <c:yMode val="edge"/>
                <c:x val="0.47762547154723939"/>
                <c:y val="0.86869116360454957"/>
              </c:manualLayout>
            </c:layout>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r>
                    <a:rPr lang="en-US" sz="1600" b="1" dirty="0">
                      <a:solidFill>
                        <a:schemeClr val="tx1"/>
                      </a:solidFill>
                      <a:latin typeface="Helvetica" pitchFamily="2" charset="0"/>
                    </a:rPr>
                    <a:t>Millions</a:t>
                  </a:r>
                </a:p>
              </c:rich>
            </c:tx>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n-US"/>
              </a:p>
            </c:txPr>
          </c:dispUnitsLbl>
        </c:dispUnits>
      </c:valAx>
      <c:valAx>
        <c:axId val="1547094383"/>
        <c:scaling>
          <c:orientation val="minMax"/>
          <c:max val="19000000"/>
          <c:min val="12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Helvetica" pitchFamily="2" charset="0"/>
                    <a:ea typeface="+mn-ea"/>
                    <a:cs typeface="+mn-cs"/>
                  </a:defRPr>
                </a:pPr>
                <a:r>
                  <a:rPr lang="en-US" sz="1600" b="1" dirty="0">
                    <a:solidFill>
                      <a:schemeClr val="tx1"/>
                    </a:solidFill>
                    <a:latin typeface="Helvetica" pitchFamily="2" charset="0"/>
                  </a:rPr>
                  <a:t>Summit</a:t>
                </a:r>
                <a:r>
                  <a:rPr lang="en-US" sz="1600" b="1" baseline="0" dirty="0">
                    <a:solidFill>
                      <a:schemeClr val="tx1"/>
                    </a:solidFill>
                    <a:latin typeface="Helvetica" pitchFamily="2" charset="0"/>
                  </a:rPr>
                  <a:t> County TRT Collections (TTM)</a:t>
                </a:r>
                <a:endParaRPr lang="en-US" sz="1600" b="1" dirty="0">
                  <a:solidFill>
                    <a:schemeClr val="tx1"/>
                  </a:solidFill>
                  <a:latin typeface="Helvetica" pitchFamily="2"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Helvetica" pitchFamily="2" charset="0"/>
                  <a:ea typeface="+mn-ea"/>
                  <a:cs typeface="+mn-cs"/>
                </a:defRPr>
              </a:pPr>
              <a:endParaRPr lang="en-US"/>
            </a:p>
          </c:txPr>
        </c:title>
        <c:numFmt formatCode="&quot;$&quot;#,##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Helvetica" pitchFamily="2" charset="0"/>
                <a:ea typeface="+mn-ea"/>
                <a:cs typeface="+mn-cs"/>
              </a:defRPr>
            </a:pPr>
            <a:endParaRPr lang="en-US"/>
          </a:p>
        </c:txPr>
        <c:crossAx val="1025055"/>
        <c:crosses val="autoZero"/>
        <c:crossBetween val="midCat"/>
        <c:dispUnits>
          <c:builtInUnit val="millions"/>
          <c:dispUnitsLbl>
            <c:layout>
              <c:manualLayout>
                <c:xMode val="edge"/>
                <c:yMode val="edge"/>
                <c:x val="3.9747216064011423E-2"/>
                <c:y val="0.37126353068533086"/>
              </c:manualLayout>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r>
                    <a:rPr lang="en-US" sz="1600" b="1" dirty="0">
                      <a:solidFill>
                        <a:schemeClr val="tx1"/>
                      </a:solidFill>
                      <a:latin typeface="Helvetica" pitchFamily="2" charset="0"/>
                    </a:rPr>
                    <a:t>Millions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3C142-541E-BC49-ACDD-FFD6A116C747}" type="datetimeFigureOut">
              <a:rPr lang="en-US" smtClean="0"/>
              <a:t>4/4/24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FA168-A77D-3547-94F4-09A5A058454A}" type="slidenum">
              <a:rPr lang="en-US" smtClean="0"/>
              <a:t>‹#›</a:t>
            </a:fld>
            <a:endParaRPr lang="en-US"/>
          </a:p>
        </p:txBody>
      </p:sp>
    </p:spTree>
    <p:extLst>
      <p:ext uri="{BB962C8B-B14F-4D97-AF65-F5344CB8AC3E}">
        <p14:creationId xmlns:p14="http://schemas.microsoft.com/office/powerpoint/2010/main" val="158828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werner01?utm_source=unsplash&amp;utm_medium=referral&amp;utm_content=creditCopyText"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unsplash.com/s/photos/future?utm_source=unsplash&amp;utm_medium=referral&amp;utm_content=creditCopyText" TargetMode="External"/><Relationship Id="rId4" Type="http://schemas.openxmlformats.org/officeDocument/2006/relationships/hyperlink" Target="https://unsplash.com/@jmp_trave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Helvetica" pitchFamily="2" charset="0"/>
              </a:rPr>
              <a:t>You Take Care Now: Embracing Destination Stewardship in an Age of Change</a:t>
            </a:r>
            <a:endParaRPr lang="en-US" b="0" i="0" u="none" strike="noStrike" dirty="0">
              <a:solidFill>
                <a:srgbClr val="000000"/>
              </a:solidFill>
              <a:effectLst/>
              <a:latin typeface="Helvetica" pitchFamily="2" charset="0"/>
            </a:endParaRPr>
          </a:p>
          <a:p>
            <a:pPr algn="l"/>
            <a:r>
              <a:rPr lang="en-US" b="0" i="0" u="none" strike="noStrike" dirty="0">
                <a:solidFill>
                  <a:srgbClr val="000000"/>
                </a:solidFill>
                <a:effectLst/>
                <a:latin typeface="Helvetica" pitchFamily="2" charset="0"/>
              </a:rPr>
              <a:t>As the world of travel &amp; tourism changes, destination organizations are being called upon to do much more than marketing—often, this means taking on a role of stewardship. Amidst a bewildering sea of certifications and green labels, there’s a core ethos that can guide your destination. Using real-world case studies, this presentation will offer a concise definition of destination stewardship, share a variety of approaches to stewardship, highlight ways to use data to keep your eye on the ball, and share three easy things that every destination can do to become better stewards of their place.</a:t>
            </a:r>
          </a:p>
          <a:p>
            <a:endParaRPr lang="en-US" b="0" i="0" dirty="0">
              <a:solidFill>
                <a:srgbClr val="767676"/>
              </a:solidFill>
              <a:effectLst/>
              <a:latin typeface="-apple-system"/>
              <a:hlinkClick r:id="rId3"/>
            </a:endParaRPr>
          </a:p>
          <a:p>
            <a:endParaRPr lang="en-US" b="0" i="0" dirty="0">
              <a:solidFill>
                <a:srgbClr val="767676"/>
              </a:solidFill>
              <a:effectLst/>
              <a:latin typeface="-apple-system"/>
              <a:hlinkClick r:id="rId3"/>
            </a:endParaRPr>
          </a:p>
          <a:p>
            <a:endParaRPr lang="en-US" b="0" i="0" dirty="0">
              <a:solidFill>
                <a:srgbClr val="767676"/>
              </a:solidFill>
              <a:effectLst/>
              <a:latin typeface="-apple-system"/>
              <a:hlinkClick r:id="rId3"/>
            </a:endParaRPr>
          </a:p>
          <a:p>
            <a:r>
              <a:rPr lang="en-US" b="0" i="0" dirty="0">
                <a:solidFill>
                  <a:srgbClr val="111111"/>
                </a:solidFill>
                <a:effectLst/>
                <a:latin typeface="-apple-system"/>
              </a:rPr>
              <a:t> </a:t>
            </a:r>
            <a:r>
              <a:rPr lang="en-US" b="0" i="0" dirty="0">
                <a:effectLst/>
                <a:latin typeface="-apple-system"/>
                <a:hlinkClick r:id="rId4"/>
              </a:rPr>
              <a:t>joel protasio</a:t>
            </a:r>
            <a:r>
              <a:rPr lang="en-US" b="0" i="0" dirty="0">
                <a:effectLst/>
                <a:latin typeface="-apple-system"/>
              </a:rPr>
              <a:t> </a:t>
            </a:r>
            <a:r>
              <a:rPr lang="en-US" b="0" i="0" dirty="0">
                <a:solidFill>
                  <a:srgbClr val="111111"/>
                </a:solidFill>
                <a:effectLst/>
                <a:latin typeface="-apple-system"/>
              </a:rPr>
              <a:t>on </a:t>
            </a:r>
            <a:r>
              <a:rPr lang="en-US" b="0" i="0" dirty="0">
                <a:solidFill>
                  <a:srgbClr val="767676"/>
                </a:solidFill>
                <a:effectLst/>
                <a:latin typeface="-apple-system"/>
                <a:hlinkClick r:id="rId5"/>
              </a:rPr>
              <a:t>Unsplash</a:t>
            </a:r>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a:t>
            </a:fld>
            <a:endParaRPr lang="en-US"/>
          </a:p>
        </p:txBody>
      </p:sp>
    </p:spTree>
    <p:extLst>
      <p:ext uri="{BB962C8B-B14F-4D97-AF65-F5344CB8AC3E}">
        <p14:creationId xmlns:p14="http://schemas.microsoft.com/office/powerpoint/2010/main" val="134576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13</a:t>
            </a:fld>
            <a:endParaRPr lang="en-US"/>
          </a:p>
        </p:txBody>
      </p:sp>
    </p:spTree>
    <p:extLst>
      <p:ext uri="{BB962C8B-B14F-4D97-AF65-F5344CB8AC3E}">
        <p14:creationId xmlns:p14="http://schemas.microsoft.com/office/powerpoint/2010/main" val="2342287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16</a:t>
            </a:fld>
            <a:endParaRPr lang="en-US"/>
          </a:p>
        </p:txBody>
      </p:sp>
    </p:spTree>
    <p:extLst>
      <p:ext uri="{BB962C8B-B14F-4D97-AF65-F5344CB8AC3E}">
        <p14:creationId xmlns:p14="http://schemas.microsoft.com/office/powerpoint/2010/main" val="423565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17</a:t>
            </a:fld>
            <a:endParaRPr lang="en-US"/>
          </a:p>
        </p:txBody>
      </p:sp>
    </p:spTree>
    <p:extLst>
      <p:ext uri="{BB962C8B-B14F-4D97-AF65-F5344CB8AC3E}">
        <p14:creationId xmlns:p14="http://schemas.microsoft.com/office/powerpoint/2010/main" val="113409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18</a:t>
            </a:fld>
            <a:endParaRPr lang="en-US"/>
          </a:p>
        </p:txBody>
      </p:sp>
    </p:spTree>
    <p:extLst>
      <p:ext uri="{BB962C8B-B14F-4D97-AF65-F5344CB8AC3E}">
        <p14:creationId xmlns:p14="http://schemas.microsoft.com/office/powerpoint/2010/main" val="1011737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19</a:t>
            </a:fld>
            <a:endParaRPr lang="en-US"/>
          </a:p>
        </p:txBody>
      </p:sp>
    </p:spTree>
    <p:extLst>
      <p:ext uri="{BB962C8B-B14F-4D97-AF65-F5344CB8AC3E}">
        <p14:creationId xmlns:p14="http://schemas.microsoft.com/office/powerpoint/2010/main" val="1331880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20</a:t>
            </a:fld>
            <a:endParaRPr lang="en-US"/>
          </a:p>
        </p:txBody>
      </p:sp>
    </p:spTree>
    <p:extLst>
      <p:ext uri="{BB962C8B-B14F-4D97-AF65-F5344CB8AC3E}">
        <p14:creationId xmlns:p14="http://schemas.microsoft.com/office/powerpoint/2010/main" val="21670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21</a:t>
            </a:fld>
            <a:endParaRPr lang="en-US"/>
          </a:p>
        </p:txBody>
      </p:sp>
    </p:spTree>
    <p:extLst>
      <p:ext uri="{BB962C8B-B14F-4D97-AF65-F5344CB8AC3E}">
        <p14:creationId xmlns:p14="http://schemas.microsoft.com/office/powerpoint/2010/main" val="2851588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22</a:t>
            </a:fld>
            <a:endParaRPr lang="en-US"/>
          </a:p>
        </p:txBody>
      </p:sp>
    </p:spTree>
    <p:extLst>
      <p:ext uri="{BB962C8B-B14F-4D97-AF65-F5344CB8AC3E}">
        <p14:creationId xmlns:p14="http://schemas.microsoft.com/office/powerpoint/2010/main" val="1064719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23</a:t>
            </a:fld>
            <a:endParaRPr lang="en-US"/>
          </a:p>
        </p:txBody>
      </p:sp>
    </p:spTree>
    <p:extLst>
      <p:ext uri="{BB962C8B-B14F-4D97-AF65-F5344CB8AC3E}">
        <p14:creationId xmlns:p14="http://schemas.microsoft.com/office/powerpoint/2010/main" val="1254784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24</a:t>
            </a:fld>
            <a:endParaRPr lang="en-US"/>
          </a:p>
        </p:txBody>
      </p:sp>
    </p:spTree>
    <p:extLst>
      <p:ext uri="{BB962C8B-B14F-4D97-AF65-F5344CB8AC3E}">
        <p14:creationId xmlns:p14="http://schemas.microsoft.com/office/powerpoint/2010/main" val="391254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a:t>
            </a:fld>
            <a:endParaRPr lang="en-US"/>
          </a:p>
        </p:txBody>
      </p:sp>
    </p:spTree>
    <p:extLst>
      <p:ext uri="{BB962C8B-B14F-4D97-AF65-F5344CB8AC3E}">
        <p14:creationId xmlns:p14="http://schemas.microsoft.com/office/powerpoint/2010/main" val="1601995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25</a:t>
            </a:fld>
            <a:endParaRPr lang="en-US"/>
          </a:p>
        </p:txBody>
      </p:sp>
    </p:spTree>
    <p:extLst>
      <p:ext uri="{BB962C8B-B14F-4D97-AF65-F5344CB8AC3E}">
        <p14:creationId xmlns:p14="http://schemas.microsoft.com/office/powerpoint/2010/main" val="118630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26</a:t>
            </a:fld>
            <a:endParaRPr lang="en-US"/>
          </a:p>
        </p:txBody>
      </p:sp>
    </p:spTree>
    <p:extLst>
      <p:ext uri="{BB962C8B-B14F-4D97-AF65-F5344CB8AC3E}">
        <p14:creationId xmlns:p14="http://schemas.microsoft.com/office/powerpoint/2010/main" val="3722391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28</a:t>
            </a:fld>
            <a:endParaRPr lang="en-US"/>
          </a:p>
        </p:txBody>
      </p:sp>
    </p:spTree>
    <p:extLst>
      <p:ext uri="{BB962C8B-B14F-4D97-AF65-F5344CB8AC3E}">
        <p14:creationId xmlns:p14="http://schemas.microsoft.com/office/powerpoint/2010/main" val="2642035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29</a:t>
            </a:fld>
            <a:endParaRPr lang="en-US"/>
          </a:p>
        </p:txBody>
      </p:sp>
    </p:spTree>
    <p:extLst>
      <p:ext uri="{BB962C8B-B14F-4D97-AF65-F5344CB8AC3E}">
        <p14:creationId xmlns:p14="http://schemas.microsoft.com/office/powerpoint/2010/main" val="206066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30</a:t>
            </a:fld>
            <a:endParaRPr lang="en-US"/>
          </a:p>
        </p:txBody>
      </p:sp>
    </p:spTree>
    <p:extLst>
      <p:ext uri="{BB962C8B-B14F-4D97-AF65-F5344CB8AC3E}">
        <p14:creationId xmlns:p14="http://schemas.microsoft.com/office/powerpoint/2010/main" val="376552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31</a:t>
            </a:fld>
            <a:endParaRPr lang="en-US"/>
          </a:p>
        </p:txBody>
      </p:sp>
    </p:spTree>
    <p:extLst>
      <p:ext uri="{BB962C8B-B14F-4D97-AF65-F5344CB8AC3E}">
        <p14:creationId xmlns:p14="http://schemas.microsoft.com/office/powerpoint/2010/main" val="3028439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32</a:t>
            </a:fld>
            <a:endParaRPr lang="en-US"/>
          </a:p>
        </p:txBody>
      </p:sp>
    </p:spTree>
    <p:extLst>
      <p:ext uri="{BB962C8B-B14F-4D97-AF65-F5344CB8AC3E}">
        <p14:creationId xmlns:p14="http://schemas.microsoft.com/office/powerpoint/2010/main" val="397150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3</a:t>
            </a:fld>
            <a:endParaRPr lang="en-US"/>
          </a:p>
        </p:txBody>
      </p:sp>
    </p:spTree>
    <p:extLst>
      <p:ext uri="{BB962C8B-B14F-4D97-AF65-F5344CB8AC3E}">
        <p14:creationId xmlns:p14="http://schemas.microsoft.com/office/powerpoint/2010/main" val="3026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4</a:t>
            </a:fld>
            <a:endParaRPr lang="en-US"/>
          </a:p>
        </p:txBody>
      </p:sp>
    </p:spTree>
    <p:extLst>
      <p:ext uri="{BB962C8B-B14F-4D97-AF65-F5344CB8AC3E}">
        <p14:creationId xmlns:p14="http://schemas.microsoft.com/office/powerpoint/2010/main" val="412842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5</a:t>
            </a:fld>
            <a:endParaRPr lang="en-US"/>
          </a:p>
        </p:txBody>
      </p:sp>
    </p:spTree>
    <p:extLst>
      <p:ext uri="{BB962C8B-B14F-4D97-AF65-F5344CB8AC3E}">
        <p14:creationId xmlns:p14="http://schemas.microsoft.com/office/powerpoint/2010/main" val="44526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6</a:t>
            </a:fld>
            <a:endParaRPr lang="en-US"/>
          </a:p>
        </p:txBody>
      </p:sp>
    </p:spTree>
    <p:extLst>
      <p:ext uri="{BB962C8B-B14F-4D97-AF65-F5344CB8AC3E}">
        <p14:creationId xmlns:p14="http://schemas.microsoft.com/office/powerpoint/2010/main" val="174690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10</a:t>
            </a:fld>
            <a:endParaRPr lang="en-US"/>
          </a:p>
        </p:txBody>
      </p:sp>
    </p:spTree>
    <p:extLst>
      <p:ext uri="{BB962C8B-B14F-4D97-AF65-F5344CB8AC3E}">
        <p14:creationId xmlns:p14="http://schemas.microsoft.com/office/powerpoint/2010/main" val="260977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11</a:t>
            </a:fld>
            <a:endParaRPr lang="en-US"/>
          </a:p>
        </p:txBody>
      </p:sp>
    </p:spTree>
    <p:extLst>
      <p:ext uri="{BB962C8B-B14F-4D97-AF65-F5344CB8AC3E}">
        <p14:creationId xmlns:p14="http://schemas.microsoft.com/office/powerpoint/2010/main" val="272762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8FA168-A77D-3547-94F4-09A5A058454A}" type="slidenum">
              <a:rPr lang="en-US" smtClean="0"/>
              <a:t>12</a:t>
            </a:fld>
            <a:endParaRPr lang="en-US"/>
          </a:p>
        </p:txBody>
      </p:sp>
    </p:spTree>
    <p:extLst>
      <p:ext uri="{BB962C8B-B14F-4D97-AF65-F5344CB8AC3E}">
        <p14:creationId xmlns:p14="http://schemas.microsoft.com/office/powerpoint/2010/main" val="3691731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8400-2786-DE47-AC44-A42F2C32C6AC}"/>
              </a:ext>
            </a:extLst>
          </p:cNvPr>
          <p:cNvSpPr>
            <a:spLocks noGrp="1"/>
          </p:cNvSpPr>
          <p:nvPr>
            <p:ph type="ctrTitle"/>
          </p:nvPr>
        </p:nvSpPr>
        <p:spPr>
          <a:xfrm>
            <a:off x="1524000" y="1122363"/>
            <a:ext cx="9144000" cy="2387600"/>
          </a:xfrm>
        </p:spPr>
        <p:txBody>
          <a:bodyPr anchor="b">
            <a:normAutofit/>
          </a:bodyPr>
          <a:lstStyle>
            <a:lvl1pPr algn="ctr">
              <a:defRPr sz="4800">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1599CA-3F1B-3B4C-94F4-641FC7C0137E}"/>
              </a:ext>
            </a:extLst>
          </p:cNvPr>
          <p:cNvSpPr>
            <a:spLocks noGrp="1"/>
          </p:cNvSpPr>
          <p:nvPr>
            <p:ph type="subTitle" idx="1"/>
          </p:nvPr>
        </p:nvSpPr>
        <p:spPr>
          <a:xfrm>
            <a:off x="1524000" y="3602038"/>
            <a:ext cx="9144000" cy="1655762"/>
          </a:xfrm>
        </p:spPr>
        <p:txBody>
          <a:bodyPr/>
          <a:lstStyle>
            <a:lvl1pPr marL="0" indent="0" algn="ctr">
              <a:buNone/>
              <a:defRPr sz="2400">
                <a:latin typeface="PingFang SC" panose="020B0400000000000000" pitchFamily="34" charset="-122"/>
                <a:ea typeface="PingFang SC" panose="020B04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descr="Logo&#10;&#10;Description automatically generated">
            <a:extLst>
              <a:ext uri="{FF2B5EF4-FFF2-40B4-BE49-F238E27FC236}">
                <a16:creationId xmlns:a16="http://schemas.microsoft.com/office/drawing/2014/main" id="{AAF89897-5D3A-7D41-824F-D427759E4F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Tree>
    <p:extLst>
      <p:ext uri="{BB962C8B-B14F-4D97-AF65-F5344CB8AC3E}">
        <p14:creationId xmlns:p14="http://schemas.microsoft.com/office/powerpoint/2010/main" val="368734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0" y="0"/>
            <a:ext cx="12191999" cy="6858000"/>
          </a:xfrm>
          <a:prstGeom prst="rect">
            <a:avLst/>
          </a:prstGeom>
          <a:solidFill>
            <a:srgbClr val="B9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rot="16200000">
            <a:off x="8707467" y="2987495"/>
            <a:ext cx="5856283" cy="538517"/>
          </a:xfrm>
        </p:spPr>
        <p:txBody>
          <a:bodyPr/>
          <a:lstStyle>
            <a:lvl1pPr algn="r">
              <a:defRPr>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Divider Slide</a:t>
            </a:r>
          </a:p>
        </p:txBody>
      </p:sp>
      <p:pic>
        <p:nvPicPr>
          <p:cNvPr id="5" name="Picture 4">
            <a:extLst>
              <a:ext uri="{FF2B5EF4-FFF2-40B4-BE49-F238E27FC236}">
                <a16:creationId xmlns:a16="http://schemas.microsoft.com/office/drawing/2014/main" id="{5D4433EE-6FE5-AF43-8683-EA28E7D661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9" y="6347497"/>
            <a:ext cx="1823359" cy="379356"/>
          </a:xfrm>
          <a:prstGeom prst="rect">
            <a:avLst/>
          </a:prstGeom>
        </p:spPr>
      </p:pic>
    </p:spTree>
    <p:extLst>
      <p:ext uri="{BB962C8B-B14F-4D97-AF65-F5344CB8AC3E}">
        <p14:creationId xmlns:p14="http://schemas.microsoft.com/office/powerpoint/2010/main" val="5642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0" y="0"/>
            <a:ext cx="12191999" cy="6858000"/>
          </a:xfrm>
          <a:prstGeom prst="rect">
            <a:avLst/>
          </a:prstGeom>
          <a:solidFill>
            <a:srgbClr val="008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rot="16200000">
            <a:off x="8707467" y="2987495"/>
            <a:ext cx="5856283" cy="538517"/>
          </a:xfrm>
        </p:spPr>
        <p:txBody>
          <a:bodyPr/>
          <a:lstStyle>
            <a:lvl1pPr algn="r">
              <a:defRPr>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Divider Slide</a:t>
            </a:r>
          </a:p>
        </p:txBody>
      </p:sp>
      <p:pic>
        <p:nvPicPr>
          <p:cNvPr id="5" name="Picture 4">
            <a:extLst>
              <a:ext uri="{FF2B5EF4-FFF2-40B4-BE49-F238E27FC236}">
                <a16:creationId xmlns:a16="http://schemas.microsoft.com/office/drawing/2014/main" id="{5D4433EE-6FE5-AF43-8683-EA28E7D661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9" y="6347497"/>
            <a:ext cx="1823359" cy="379356"/>
          </a:xfrm>
          <a:prstGeom prst="rect">
            <a:avLst/>
          </a:prstGeom>
        </p:spPr>
      </p:pic>
    </p:spTree>
    <p:extLst>
      <p:ext uri="{BB962C8B-B14F-4D97-AF65-F5344CB8AC3E}">
        <p14:creationId xmlns:p14="http://schemas.microsoft.com/office/powerpoint/2010/main" val="3391135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0" y="0"/>
            <a:ext cx="12191999" cy="6858000"/>
          </a:xfrm>
          <a:prstGeom prst="rect">
            <a:avLst/>
          </a:prstGeom>
          <a:solidFill>
            <a:srgbClr val="7E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rot="16200000">
            <a:off x="8707467" y="2987495"/>
            <a:ext cx="5856283" cy="538517"/>
          </a:xfrm>
        </p:spPr>
        <p:txBody>
          <a:bodyPr/>
          <a:lstStyle>
            <a:lvl1pPr algn="r">
              <a:defRPr>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Divider Slide</a:t>
            </a:r>
          </a:p>
        </p:txBody>
      </p:sp>
      <p:pic>
        <p:nvPicPr>
          <p:cNvPr id="5" name="Picture 4">
            <a:extLst>
              <a:ext uri="{FF2B5EF4-FFF2-40B4-BE49-F238E27FC236}">
                <a16:creationId xmlns:a16="http://schemas.microsoft.com/office/drawing/2014/main" id="{5D4433EE-6FE5-AF43-8683-EA28E7D661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9" y="6347497"/>
            <a:ext cx="1823359" cy="379356"/>
          </a:xfrm>
          <a:prstGeom prst="rect">
            <a:avLst/>
          </a:prstGeom>
        </p:spPr>
      </p:pic>
    </p:spTree>
    <p:extLst>
      <p:ext uri="{BB962C8B-B14F-4D97-AF65-F5344CB8AC3E}">
        <p14:creationId xmlns:p14="http://schemas.microsoft.com/office/powerpoint/2010/main" val="28289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0" y="0"/>
            <a:ext cx="12191999" cy="6858000"/>
          </a:xfrm>
          <a:prstGeom prst="rect">
            <a:avLst/>
          </a:prstGeom>
          <a:solidFill>
            <a:srgbClr val="005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rot="16200000">
            <a:off x="8707467" y="2987495"/>
            <a:ext cx="5856283" cy="538517"/>
          </a:xfrm>
        </p:spPr>
        <p:txBody>
          <a:bodyPr/>
          <a:lstStyle>
            <a:lvl1pPr algn="r">
              <a:defRPr>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Divider Slide</a:t>
            </a:r>
          </a:p>
        </p:txBody>
      </p:sp>
      <p:pic>
        <p:nvPicPr>
          <p:cNvPr id="5" name="Picture 4">
            <a:extLst>
              <a:ext uri="{FF2B5EF4-FFF2-40B4-BE49-F238E27FC236}">
                <a16:creationId xmlns:a16="http://schemas.microsoft.com/office/drawing/2014/main" id="{5D4433EE-6FE5-AF43-8683-EA28E7D661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9" y="6347497"/>
            <a:ext cx="1823359" cy="379356"/>
          </a:xfrm>
          <a:prstGeom prst="rect">
            <a:avLst/>
          </a:prstGeom>
        </p:spPr>
      </p:pic>
    </p:spTree>
    <p:extLst>
      <p:ext uri="{BB962C8B-B14F-4D97-AF65-F5344CB8AC3E}">
        <p14:creationId xmlns:p14="http://schemas.microsoft.com/office/powerpoint/2010/main" val="4041428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0" y="0"/>
            <a:ext cx="12191999"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rot="16200000">
            <a:off x="8707467" y="2987495"/>
            <a:ext cx="5856283" cy="538517"/>
          </a:xfrm>
        </p:spPr>
        <p:txBody>
          <a:bodyPr/>
          <a:lstStyle>
            <a:lvl1pPr algn="r">
              <a:defRPr>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Divider Slide</a:t>
            </a:r>
          </a:p>
        </p:txBody>
      </p:sp>
      <p:pic>
        <p:nvPicPr>
          <p:cNvPr id="5" name="Picture 4">
            <a:extLst>
              <a:ext uri="{FF2B5EF4-FFF2-40B4-BE49-F238E27FC236}">
                <a16:creationId xmlns:a16="http://schemas.microsoft.com/office/drawing/2014/main" id="{5D4433EE-6FE5-AF43-8683-EA28E7D661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9" y="6347497"/>
            <a:ext cx="1823359" cy="379356"/>
          </a:xfrm>
          <a:prstGeom prst="rect">
            <a:avLst/>
          </a:prstGeom>
        </p:spPr>
      </p:pic>
    </p:spTree>
    <p:extLst>
      <p:ext uri="{BB962C8B-B14F-4D97-AF65-F5344CB8AC3E}">
        <p14:creationId xmlns:p14="http://schemas.microsoft.com/office/powerpoint/2010/main" val="335766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281E-0B2D-F449-B26F-D8B8A2676511}"/>
              </a:ext>
            </a:extLst>
          </p:cNvPr>
          <p:cNvSpPr>
            <a:spLocks noGrp="1"/>
          </p:cNvSpPr>
          <p:nvPr>
            <p:ph type="title"/>
          </p:nvPr>
        </p:nvSpPr>
        <p:spPr/>
        <p:txBody>
          <a:bodyPr/>
          <a:lstStyle>
            <a:lvl1pPr>
              <a:defRPr>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Click to edit Master title style</a:t>
            </a:r>
          </a:p>
        </p:txBody>
      </p:sp>
    </p:spTree>
    <p:extLst>
      <p:ext uri="{BB962C8B-B14F-4D97-AF65-F5344CB8AC3E}">
        <p14:creationId xmlns:p14="http://schemas.microsoft.com/office/powerpoint/2010/main" val="266659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2AF189-E352-FFF7-79A2-7A0F54A2312E}"/>
              </a:ext>
            </a:extLst>
          </p:cNvPr>
          <p:cNvSpPr>
            <a:spLocks noGrp="1"/>
          </p:cNvSpPr>
          <p:nvPr>
            <p:ph type="pic" sz="quarter" idx="10"/>
          </p:nvPr>
        </p:nvSpPr>
        <p:spPr>
          <a:xfrm>
            <a:off x="0" y="0"/>
            <a:ext cx="12192000" cy="6858000"/>
          </a:xfrm>
        </p:spPr>
        <p:txBody>
          <a:bodyPr/>
          <a:lstStyle/>
          <a:p>
            <a:endParaRPr lang="en-US"/>
          </a:p>
        </p:txBody>
      </p:sp>
      <p:pic>
        <p:nvPicPr>
          <p:cNvPr id="6" name="Picture 5" descr="Logo&#10;&#10;Description automatically generated">
            <a:extLst>
              <a:ext uri="{FF2B5EF4-FFF2-40B4-BE49-F238E27FC236}">
                <a16:creationId xmlns:a16="http://schemas.microsoft.com/office/drawing/2014/main" id="{0794192D-5597-6C8F-5D09-545B9A724A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Tree>
    <p:extLst>
      <p:ext uri="{BB962C8B-B14F-4D97-AF65-F5344CB8AC3E}">
        <p14:creationId xmlns:p14="http://schemas.microsoft.com/office/powerpoint/2010/main" val="291144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281E-0B2D-F449-B26F-D8B8A2676511}"/>
              </a:ext>
            </a:extLst>
          </p:cNvPr>
          <p:cNvSpPr>
            <a:spLocks noGrp="1"/>
          </p:cNvSpPr>
          <p:nvPr>
            <p:ph type="title"/>
          </p:nvPr>
        </p:nvSpPr>
        <p:spPr>
          <a:xfrm>
            <a:off x="838200" y="365125"/>
            <a:ext cx="10515600" cy="538517"/>
          </a:xfrm>
        </p:spPr>
        <p:txBody>
          <a:bodyPr/>
          <a:lstStyle>
            <a:lvl1pPr>
              <a:defRPr>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a:t>Click to edit Master title style</a:t>
            </a:r>
            <a:endParaRPr lang="en-US" dirty="0"/>
          </a:p>
        </p:txBody>
      </p:sp>
      <p:sp>
        <p:nvSpPr>
          <p:cNvPr id="4" name="Chart Placeholder 3">
            <a:extLst>
              <a:ext uri="{FF2B5EF4-FFF2-40B4-BE49-F238E27FC236}">
                <a16:creationId xmlns:a16="http://schemas.microsoft.com/office/drawing/2014/main" id="{601D2E54-7713-F14F-BB7E-1079D561FDCD}"/>
              </a:ext>
            </a:extLst>
          </p:cNvPr>
          <p:cNvSpPr>
            <a:spLocks noGrp="1"/>
          </p:cNvSpPr>
          <p:nvPr>
            <p:ph type="chart" sz="quarter" idx="10"/>
          </p:nvPr>
        </p:nvSpPr>
        <p:spPr>
          <a:xfrm>
            <a:off x="838200" y="1096963"/>
            <a:ext cx="10515600" cy="5087937"/>
          </a:xfrm>
        </p:spPr>
        <p:txBody>
          <a:bodyPr/>
          <a:lstStyle/>
          <a:p>
            <a:r>
              <a:rPr lang="en-US"/>
              <a:t>Click icon to add chart</a:t>
            </a:r>
          </a:p>
        </p:txBody>
      </p:sp>
      <p:pic>
        <p:nvPicPr>
          <p:cNvPr id="5" name="Picture 4" descr="Logo&#10;&#10;Description automatically generated">
            <a:extLst>
              <a:ext uri="{FF2B5EF4-FFF2-40B4-BE49-F238E27FC236}">
                <a16:creationId xmlns:a16="http://schemas.microsoft.com/office/drawing/2014/main" id="{F6AE01D8-B053-6C45-9BC0-2CCDE5EFD1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Tree>
    <p:extLst>
      <p:ext uri="{BB962C8B-B14F-4D97-AF65-F5344CB8AC3E}">
        <p14:creationId xmlns:p14="http://schemas.microsoft.com/office/powerpoint/2010/main" val="271515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0" y="0"/>
            <a:ext cx="12191999" cy="6858000"/>
          </a:xfrm>
          <a:prstGeom prst="rect">
            <a:avLst/>
          </a:prstGeom>
          <a:solidFill>
            <a:srgbClr val="B9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8CE95CA-09FB-4E4B-B5D1-D7963E98D317}"/>
              </a:ext>
            </a:extLst>
          </p:cNvPr>
          <p:cNvSpPr txBox="1">
            <a:spLocks/>
          </p:cNvSpPr>
          <p:nvPr userDrawn="1"/>
        </p:nvSpPr>
        <p:spPr>
          <a:xfrm>
            <a:off x="0" y="2836773"/>
            <a:ext cx="12191998" cy="11844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Title</a:t>
            </a:r>
          </a:p>
        </p:txBody>
      </p:sp>
    </p:spTree>
    <p:extLst>
      <p:ext uri="{BB962C8B-B14F-4D97-AF65-F5344CB8AC3E}">
        <p14:creationId xmlns:p14="http://schemas.microsoft.com/office/powerpoint/2010/main" val="277557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1" y="0"/>
            <a:ext cx="12191999" cy="6858000"/>
          </a:xfrm>
          <a:prstGeom prst="rect">
            <a:avLst/>
          </a:prstGeom>
          <a:solidFill>
            <a:srgbClr val="008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a:off x="1487424" y="1112520"/>
            <a:ext cx="9217152" cy="4632960"/>
          </a:xfrm>
        </p:spPr>
        <p:txBody>
          <a:bodyPr>
            <a:noAutofit/>
          </a:bodyPr>
          <a:lstStyle>
            <a:lvl1pPr algn="l">
              <a:defRPr sz="24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Donec ac </a:t>
            </a:r>
            <a:r>
              <a:rPr lang="en-US" dirty="0" err="1"/>
              <a:t>feugiat</a:t>
            </a:r>
            <a:r>
              <a:rPr lang="en-US" dirty="0"/>
              <a:t> </a:t>
            </a:r>
            <a:r>
              <a:rPr lang="en-US" dirty="0" err="1"/>
              <a:t>leo</a:t>
            </a:r>
            <a:r>
              <a:rPr lang="en-US" dirty="0"/>
              <a:t>. </a:t>
            </a:r>
            <a:r>
              <a:rPr lang="en-US" dirty="0" err="1"/>
              <a:t>Vivamus</a:t>
            </a:r>
            <a:r>
              <a:rPr lang="en-US" dirty="0"/>
              <a:t> at </a:t>
            </a:r>
            <a:r>
              <a:rPr lang="en-US" dirty="0" err="1"/>
              <a:t>placerat</a:t>
            </a:r>
            <a:r>
              <a:rPr lang="en-US" dirty="0"/>
              <a:t> ante, in </a:t>
            </a:r>
            <a:r>
              <a:rPr lang="en-US" dirty="0" err="1"/>
              <a:t>placerat</a:t>
            </a:r>
            <a:r>
              <a:rPr lang="en-US" dirty="0"/>
              <a:t> dui. </a:t>
            </a:r>
            <a:r>
              <a:rPr lang="en-US" dirty="0" err="1"/>
              <a:t>Etiam</a:t>
            </a:r>
            <a:r>
              <a:rPr lang="en-US" dirty="0"/>
              <a:t> maximus sit </a:t>
            </a:r>
            <a:r>
              <a:rPr lang="en-US" dirty="0" err="1"/>
              <a:t>amet</a:t>
            </a:r>
            <a:r>
              <a:rPr lang="en-US" dirty="0"/>
              <a:t> </a:t>
            </a:r>
            <a:r>
              <a:rPr lang="en-US" dirty="0" err="1"/>
              <a:t>arcu</a:t>
            </a:r>
            <a:r>
              <a:rPr lang="en-US" dirty="0"/>
              <a:t> </a:t>
            </a:r>
            <a:r>
              <a:rPr lang="en-US" dirty="0" err="1"/>
              <a:t>eget</a:t>
            </a:r>
            <a:r>
              <a:rPr lang="en-US" dirty="0"/>
              <a:t> </a:t>
            </a:r>
            <a:r>
              <a:rPr lang="en-US" dirty="0" err="1"/>
              <a:t>commodo</a:t>
            </a:r>
            <a:r>
              <a:rPr lang="en-US" dirty="0"/>
              <a:t>. </a:t>
            </a:r>
            <a:r>
              <a:rPr lang="en-US" dirty="0" err="1"/>
              <a:t>Curabitur</a:t>
            </a:r>
            <a:r>
              <a:rPr lang="en-US" dirty="0"/>
              <a:t> sit </a:t>
            </a:r>
            <a:r>
              <a:rPr lang="en-US" dirty="0" err="1"/>
              <a:t>amet</a:t>
            </a:r>
            <a:r>
              <a:rPr lang="en-US" dirty="0"/>
              <a:t> lorem sit </a:t>
            </a:r>
            <a:r>
              <a:rPr lang="en-US" dirty="0" err="1"/>
              <a:t>amet</a:t>
            </a:r>
            <a:r>
              <a:rPr lang="en-US" dirty="0"/>
              <a:t> </a:t>
            </a:r>
            <a:r>
              <a:rPr lang="en-US" dirty="0" err="1"/>
              <a:t>leo</a:t>
            </a:r>
            <a:r>
              <a:rPr lang="en-US" dirty="0"/>
              <a:t> </a:t>
            </a:r>
            <a:r>
              <a:rPr lang="en-US" dirty="0" err="1"/>
              <a:t>feugiat</a:t>
            </a:r>
            <a:r>
              <a:rPr lang="en-US" dirty="0"/>
              <a:t> fermentum at </a:t>
            </a:r>
            <a:r>
              <a:rPr lang="en-US" dirty="0" err="1"/>
              <a:t>lobortis</a:t>
            </a:r>
            <a:r>
              <a:rPr lang="en-US" dirty="0"/>
              <a:t> </a:t>
            </a:r>
            <a:r>
              <a:rPr lang="en-US" dirty="0" err="1"/>
              <a:t>felis</a:t>
            </a:r>
            <a:r>
              <a:rPr lang="en-US" dirty="0"/>
              <a:t>. </a:t>
            </a:r>
            <a:r>
              <a:rPr lang="en-US" dirty="0" err="1"/>
              <a:t>Curabitur</a:t>
            </a:r>
            <a:r>
              <a:rPr lang="en-US" dirty="0"/>
              <a:t> </a:t>
            </a:r>
            <a:r>
              <a:rPr lang="en-US" dirty="0" err="1"/>
              <a:t>mollis</a:t>
            </a:r>
            <a:r>
              <a:rPr lang="en-US" dirty="0"/>
              <a:t> dolor in </a:t>
            </a:r>
            <a:r>
              <a:rPr lang="en-US" dirty="0" err="1"/>
              <a:t>enim</a:t>
            </a:r>
            <a:r>
              <a:rPr lang="en-US" dirty="0"/>
              <a:t> </a:t>
            </a:r>
            <a:r>
              <a:rPr lang="en-US" dirty="0" err="1"/>
              <a:t>eleifend</a:t>
            </a:r>
            <a:r>
              <a:rPr lang="en-US" dirty="0"/>
              <a:t> </a:t>
            </a:r>
            <a:r>
              <a:rPr lang="en-US" dirty="0" err="1"/>
              <a:t>finibus</a:t>
            </a:r>
            <a:r>
              <a:rPr lang="en-US" dirty="0"/>
              <a:t>. </a:t>
            </a:r>
            <a:br>
              <a:rPr lang="en-US" dirty="0"/>
            </a:br>
            <a:br>
              <a:rPr lang="en-US" dirty="0"/>
            </a:br>
            <a:r>
              <a:rPr lang="en-US" dirty="0"/>
              <a:t>—Attribution</a:t>
            </a:r>
          </a:p>
        </p:txBody>
      </p:sp>
      <p:pic>
        <p:nvPicPr>
          <p:cNvPr id="7" name="Picture 6">
            <a:extLst>
              <a:ext uri="{FF2B5EF4-FFF2-40B4-BE49-F238E27FC236}">
                <a16:creationId xmlns:a16="http://schemas.microsoft.com/office/drawing/2014/main" id="{FB528269-C145-394D-BAD5-A1898B288D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1" y="6354536"/>
            <a:ext cx="1823367" cy="379358"/>
          </a:xfrm>
          <a:prstGeom prst="rect">
            <a:avLst/>
          </a:prstGeom>
        </p:spPr>
      </p:pic>
    </p:spTree>
    <p:extLst>
      <p:ext uri="{BB962C8B-B14F-4D97-AF65-F5344CB8AC3E}">
        <p14:creationId xmlns:p14="http://schemas.microsoft.com/office/powerpoint/2010/main" val="222751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1" y="0"/>
            <a:ext cx="12191999" cy="6858000"/>
          </a:xfrm>
          <a:prstGeom prst="rect">
            <a:avLst/>
          </a:prstGeom>
          <a:solidFill>
            <a:srgbClr val="B9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a:off x="1487424" y="1112520"/>
            <a:ext cx="9217152" cy="4632960"/>
          </a:xfrm>
        </p:spPr>
        <p:txBody>
          <a:bodyPr>
            <a:noAutofit/>
          </a:bodyPr>
          <a:lstStyle>
            <a:lvl1pPr algn="l">
              <a:defRPr sz="24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Donec ac </a:t>
            </a:r>
            <a:r>
              <a:rPr lang="en-US" dirty="0" err="1"/>
              <a:t>feugiat</a:t>
            </a:r>
            <a:r>
              <a:rPr lang="en-US" dirty="0"/>
              <a:t> </a:t>
            </a:r>
            <a:r>
              <a:rPr lang="en-US" dirty="0" err="1"/>
              <a:t>leo</a:t>
            </a:r>
            <a:r>
              <a:rPr lang="en-US" dirty="0"/>
              <a:t>. </a:t>
            </a:r>
            <a:r>
              <a:rPr lang="en-US" dirty="0" err="1"/>
              <a:t>Vivamus</a:t>
            </a:r>
            <a:r>
              <a:rPr lang="en-US" dirty="0"/>
              <a:t> at </a:t>
            </a:r>
            <a:r>
              <a:rPr lang="en-US" dirty="0" err="1"/>
              <a:t>placerat</a:t>
            </a:r>
            <a:r>
              <a:rPr lang="en-US" dirty="0"/>
              <a:t> ante, in </a:t>
            </a:r>
            <a:r>
              <a:rPr lang="en-US" dirty="0" err="1"/>
              <a:t>placerat</a:t>
            </a:r>
            <a:r>
              <a:rPr lang="en-US" dirty="0"/>
              <a:t> dui. </a:t>
            </a:r>
            <a:r>
              <a:rPr lang="en-US" dirty="0" err="1"/>
              <a:t>Etiam</a:t>
            </a:r>
            <a:r>
              <a:rPr lang="en-US" dirty="0"/>
              <a:t> maximus sit </a:t>
            </a:r>
            <a:r>
              <a:rPr lang="en-US" dirty="0" err="1"/>
              <a:t>amet</a:t>
            </a:r>
            <a:r>
              <a:rPr lang="en-US" dirty="0"/>
              <a:t> </a:t>
            </a:r>
            <a:r>
              <a:rPr lang="en-US" dirty="0" err="1"/>
              <a:t>arcu</a:t>
            </a:r>
            <a:r>
              <a:rPr lang="en-US" dirty="0"/>
              <a:t> </a:t>
            </a:r>
            <a:r>
              <a:rPr lang="en-US" dirty="0" err="1"/>
              <a:t>eget</a:t>
            </a:r>
            <a:r>
              <a:rPr lang="en-US" dirty="0"/>
              <a:t> </a:t>
            </a:r>
            <a:r>
              <a:rPr lang="en-US" dirty="0" err="1"/>
              <a:t>commodo</a:t>
            </a:r>
            <a:r>
              <a:rPr lang="en-US" dirty="0"/>
              <a:t>. </a:t>
            </a:r>
            <a:r>
              <a:rPr lang="en-US" dirty="0" err="1"/>
              <a:t>Curabitur</a:t>
            </a:r>
            <a:r>
              <a:rPr lang="en-US" dirty="0"/>
              <a:t> sit </a:t>
            </a:r>
            <a:r>
              <a:rPr lang="en-US" dirty="0" err="1"/>
              <a:t>amet</a:t>
            </a:r>
            <a:r>
              <a:rPr lang="en-US" dirty="0"/>
              <a:t> lorem sit </a:t>
            </a:r>
            <a:r>
              <a:rPr lang="en-US" dirty="0" err="1"/>
              <a:t>amet</a:t>
            </a:r>
            <a:r>
              <a:rPr lang="en-US" dirty="0"/>
              <a:t> </a:t>
            </a:r>
            <a:r>
              <a:rPr lang="en-US" dirty="0" err="1"/>
              <a:t>leo</a:t>
            </a:r>
            <a:r>
              <a:rPr lang="en-US" dirty="0"/>
              <a:t> </a:t>
            </a:r>
            <a:r>
              <a:rPr lang="en-US" dirty="0" err="1"/>
              <a:t>feugiat</a:t>
            </a:r>
            <a:r>
              <a:rPr lang="en-US" dirty="0"/>
              <a:t> fermentum at </a:t>
            </a:r>
            <a:r>
              <a:rPr lang="en-US" dirty="0" err="1"/>
              <a:t>lobortis</a:t>
            </a:r>
            <a:r>
              <a:rPr lang="en-US" dirty="0"/>
              <a:t> </a:t>
            </a:r>
            <a:r>
              <a:rPr lang="en-US" dirty="0" err="1"/>
              <a:t>felis</a:t>
            </a:r>
            <a:r>
              <a:rPr lang="en-US" dirty="0"/>
              <a:t>. </a:t>
            </a:r>
            <a:r>
              <a:rPr lang="en-US" dirty="0" err="1"/>
              <a:t>Curabitur</a:t>
            </a:r>
            <a:r>
              <a:rPr lang="en-US" dirty="0"/>
              <a:t> </a:t>
            </a:r>
            <a:r>
              <a:rPr lang="en-US" dirty="0" err="1"/>
              <a:t>mollis</a:t>
            </a:r>
            <a:r>
              <a:rPr lang="en-US" dirty="0"/>
              <a:t> dolor in </a:t>
            </a:r>
            <a:r>
              <a:rPr lang="en-US" dirty="0" err="1"/>
              <a:t>enim</a:t>
            </a:r>
            <a:r>
              <a:rPr lang="en-US" dirty="0"/>
              <a:t> </a:t>
            </a:r>
            <a:r>
              <a:rPr lang="en-US" dirty="0" err="1"/>
              <a:t>eleifend</a:t>
            </a:r>
            <a:r>
              <a:rPr lang="en-US" dirty="0"/>
              <a:t> </a:t>
            </a:r>
            <a:r>
              <a:rPr lang="en-US" dirty="0" err="1"/>
              <a:t>finibus</a:t>
            </a:r>
            <a:r>
              <a:rPr lang="en-US" dirty="0"/>
              <a:t>. </a:t>
            </a:r>
            <a:br>
              <a:rPr lang="en-US" dirty="0"/>
            </a:br>
            <a:br>
              <a:rPr lang="en-US" dirty="0"/>
            </a:br>
            <a:r>
              <a:rPr lang="en-US" dirty="0"/>
              <a:t>—Attribution</a:t>
            </a:r>
          </a:p>
        </p:txBody>
      </p:sp>
      <p:pic>
        <p:nvPicPr>
          <p:cNvPr id="7" name="Picture 6">
            <a:extLst>
              <a:ext uri="{FF2B5EF4-FFF2-40B4-BE49-F238E27FC236}">
                <a16:creationId xmlns:a16="http://schemas.microsoft.com/office/drawing/2014/main" id="{FB528269-C145-394D-BAD5-A1898B288D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1" y="6354536"/>
            <a:ext cx="1823367" cy="379358"/>
          </a:xfrm>
          <a:prstGeom prst="rect">
            <a:avLst/>
          </a:prstGeom>
        </p:spPr>
      </p:pic>
    </p:spTree>
    <p:extLst>
      <p:ext uri="{BB962C8B-B14F-4D97-AF65-F5344CB8AC3E}">
        <p14:creationId xmlns:p14="http://schemas.microsoft.com/office/powerpoint/2010/main" val="293585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1" y="0"/>
            <a:ext cx="12191999" cy="6858000"/>
          </a:xfrm>
          <a:prstGeom prst="rect">
            <a:avLst/>
          </a:prstGeom>
          <a:solidFill>
            <a:srgbClr val="005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a:off x="1487424" y="1112520"/>
            <a:ext cx="9217152" cy="4632960"/>
          </a:xfrm>
        </p:spPr>
        <p:txBody>
          <a:bodyPr>
            <a:noAutofit/>
          </a:bodyPr>
          <a:lstStyle>
            <a:lvl1pPr algn="l">
              <a:defRPr sz="24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Donec ac </a:t>
            </a:r>
            <a:r>
              <a:rPr lang="en-US" dirty="0" err="1"/>
              <a:t>feugiat</a:t>
            </a:r>
            <a:r>
              <a:rPr lang="en-US" dirty="0"/>
              <a:t> </a:t>
            </a:r>
            <a:r>
              <a:rPr lang="en-US" dirty="0" err="1"/>
              <a:t>leo</a:t>
            </a:r>
            <a:r>
              <a:rPr lang="en-US" dirty="0"/>
              <a:t>. </a:t>
            </a:r>
            <a:r>
              <a:rPr lang="en-US" dirty="0" err="1"/>
              <a:t>Vivamus</a:t>
            </a:r>
            <a:r>
              <a:rPr lang="en-US" dirty="0"/>
              <a:t> at </a:t>
            </a:r>
            <a:r>
              <a:rPr lang="en-US" dirty="0" err="1"/>
              <a:t>placerat</a:t>
            </a:r>
            <a:r>
              <a:rPr lang="en-US" dirty="0"/>
              <a:t> ante, in </a:t>
            </a:r>
            <a:r>
              <a:rPr lang="en-US" dirty="0" err="1"/>
              <a:t>placerat</a:t>
            </a:r>
            <a:r>
              <a:rPr lang="en-US" dirty="0"/>
              <a:t> dui. </a:t>
            </a:r>
            <a:r>
              <a:rPr lang="en-US" dirty="0" err="1"/>
              <a:t>Etiam</a:t>
            </a:r>
            <a:r>
              <a:rPr lang="en-US" dirty="0"/>
              <a:t> maximus sit </a:t>
            </a:r>
            <a:r>
              <a:rPr lang="en-US" dirty="0" err="1"/>
              <a:t>amet</a:t>
            </a:r>
            <a:r>
              <a:rPr lang="en-US" dirty="0"/>
              <a:t> </a:t>
            </a:r>
            <a:r>
              <a:rPr lang="en-US" dirty="0" err="1"/>
              <a:t>arcu</a:t>
            </a:r>
            <a:r>
              <a:rPr lang="en-US" dirty="0"/>
              <a:t> </a:t>
            </a:r>
            <a:r>
              <a:rPr lang="en-US" dirty="0" err="1"/>
              <a:t>eget</a:t>
            </a:r>
            <a:r>
              <a:rPr lang="en-US" dirty="0"/>
              <a:t> </a:t>
            </a:r>
            <a:r>
              <a:rPr lang="en-US" dirty="0" err="1"/>
              <a:t>commodo</a:t>
            </a:r>
            <a:r>
              <a:rPr lang="en-US" dirty="0"/>
              <a:t>. </a:t>
            </a:r>
            <a:r>
              <a:rPr lang="en-US" dirty="0" err="1"/>
              <a:t>Curabitur</a:t>
            </a:r>
            <a:r>
              <a:rPr lang="en-US" dirty="0"/>
              <a:t> sit </a:t>
            </a:r>
            <a:r>
              <a:rPr lang="en-US" dirty="0" err="1"/>
              <a:t>amet</a:t>
            </a:r>
            <a:r>
              <a:rPr lang="en-US" dirty="0"/>
              <a:t> lorem sit </a:t>
            </a:r>
            <a:r>
              <a:rPr lang="en-US" dirty="0" err="1"/>
              <a:t>amet</a:t>
            </a:r>
            <a:r>
              <a:rPr lang="en-US" dirty="0"/>
              <a:t> </a:t>
            </a:r>
            <a:r>
              <a:rPr lang="en-US" dirty="0" err="1"/>
              <a:t>leo</a:t>
            </a:r>
            <a:r>
              <a:rPr lang="en-US" dirty="0"/>
              <a:t> </a:t>
            </a:r>
            <a:r>
              <a:rPr lang="en-US" dirty="0" err="1"/>
              <a:t>feugiat</a:t>
            </a:r>
            <a:r>
              <a:rPr lang="en-US" dirty="0"/>
              <a:t> fermentum at </a:t>
            </a:r>
            <a:r>
              <a:rPr lang="en-US" dirty="0" err="1"/>
              <a:t>lobortis</a:t>
            </a:r>
            <a:r>
              <a:rPr lang="en-US" dirty="0"/>
              <a:t> </a:t>
            </a:r>
            <a:r>
              <a:rPr lang="en-US" dirty="0" err="1"/>
              <a:t>felis</a:t>
            </a:r>
            <a:r>
              <a:rPr lang="en-US" dirty="0"/>
              <a:t>. </a:t>
            </a:r>
            <a:r>
              <a:rPr lang="en-US" dirty="0" err="1"/>
              <a:t>Curabitur</a:t>
            </a:r>
            <a:r>
              <a:rPr lang="en-US" dirty="0"/>
              <a:t> </a:t>
            </a:r>
            <a:r>
              <a:rPr lang="en-US" dirty="0" err="1"/>
              <a:t>mollis</a:t>
            </a:r>
            <a:r>
              <a:rPr lang="en-US" dirty="0"/>
              <a:t> dolor in </a:t>
            </a:r>
            <a:r>
              <a:rPr lang="en-US" dirty="0" err="1"/>
              <a:t>enim</a:t>
            </a:r>
            <a:r>
              <a:rPr lang="en-US" dirty="0"/>
              <a:t> </a:t>
            </a:r>
            <a:r>
              <a:rPr lang="en-US" dirty="0" err="1"/>
              <a:t>eleifend</a:t>
            </a:r>
            <a:r>
              <a:rPr lang="en-US" dirty="0"/>
              <a:t> </a:t>
            </a:r>
            <a:r>
              <a:rPr lang="en-US" dirty="0" err="1"/>
              <a:t>finibus</a:t>
            </a:r>
            <a:r>
              <a:rPr lang="en-US" dirty="0"/>
              <a:t>. </a:t>
            </a:r>
            <a:br>
              <a:rPr lang="en-US" dirty="0"/>
            </a:br>
            <a:br>
              <a:rPr lang="en-US" dirty="0"/>
            </a:br>
            <a:r>
              <a:rPr lang="en-US" dirty="0"/>
              <a:t>—Attribution</a:t>
            </a:r>
          </a:p>
        </p:txBody>
      </p:sp>
      <p:pic>
        <p:nvPicPr>
          <p:cNvPr id="7" name="Picture 6">
            <a:extLst>
              <a:ext uri="{FF2B5EF4-FFF2-40B4-BE49-F238E27FC236}">
                <a16:creationId xmlns:a16="http://schemas.microsoft.com/office/drawing/2014/main" id="{FB528269-C145-394D-BAD5-A1898B288D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1" y="6354536"/>
            <a:ext cx="1823367" cy="379358"/>
          </a:xfrm>
          <a:prstGeom prst="rect">
            <a:avLst/>
          </a:prstGeom>
        </p:spPr>
      </p:pic>
    </p:spTree>
    <p:extLst>
      <p:ext uri="{BB962C8B-B14F-4D97-AF65-F5344CB8AC3E}">
        <p14:creationId xmlns:p14="http://schemas.microsoft.com/office/powerpoint/2010/main" val="203296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1" y="0"/>
            <a:ext cx="12191999" cy="6858000"/>
          </a:xfrm>
          <a:prstGeom prst="rect">
            <a:avLst/>
          </a:prstGeom>
          <a:solidFill>
            <a:srgbClr val="7E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a:off x="1487424" y="1112520"/>
            <a:ext cx="9217152" cy="4632960"/>
          </a:xfrm>
        </p:spPr>
        <p:txBody>
          <a:bodyPr>
            <a:noAutofit/>
          </a:bodyPr>
          <a:lstStyle>
            <a:lvl1pPr algn="l">
              <a:defRPr sz="24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Donec ac </a:t>
            </a:r>
            <a:r>
              <a:rPr lang="en-US" dirty="0" err="1"/>
              <a:t>feugiat</a:t>
            </a:r>
            <a:r>
              <a:rPr lang="en-US" dirty="0"/>
              <a:t> </a:t>
            </a:r>
            <a:r>
              <a:rPr lang="en-US" dirty="0" err="1"/>
              <a:t>leo</a:t>
            </a:r>
            <a:r>
              <a:rPr lang="en-US" dirty="0"/>
              <a:t>. </a:t>
            </a:r>
            <a:r>
              <a:rPr lang="en-US" dirty="0" err="1"/>
              <a:t>Vivamus</a:t>
            </a:r>
            <a:r>
              <a:rPr lang="en-US" dirty="0"/>
              <a:t> at </a:t>
            </a:r>
            <a:r>
              <a:rPr lang="en-US" dirty="0" err="1"/>
              <a:t>placerat</a:t>
            </a:r>
            <a:r>
              <a:rPr lang="en-US" dirty="0"/>
              <a:t> ante, in </a:t>
            </a:r>
            <a:r>
              <a:rPr lang="en-US" dirty="0" err="1"/>
              <a:t>placerat</a:t>
            </a:r>
            <a:r>
              <a:rPr lang="en-US" dirty="0"/>
              <a:t> dui. </a:t>
            </a:r>
            <a:r>
              <a:rPr lang="en-US" dirty="0" err="1"/>
              <a:t>Etiam</a:t>
            </a:r>
            <a:r>
              <a:rPr lang="en-US" dirty="0"/>
              <a:t> maximus sit </a:t>
            </a:r>
            <a:r>
              <a:rPr lang="en-US" dirty="0" err="1"/>
              <a:t>amet</a:t>
            </a:r>
            <a:r>
              <a:rPr lang="en-US" dirty="0"/>
              <a:t> </a:t>
            </a:r>
            <a:r>
              <a:rPr lang="en-US" dirty="0" err="1"/>
              <a:t>arcu</a:t>
            </a:r>
            <a:r>
              <a:rPr lang="en-US" dirty="0"/>
              <a:t> </a:t>
            </a:r>
            <a:r>
              <a:rPr lang="en-US" dirty="0" err="1"/>
              <a:t>eget</a:t>
            </a:r>
            <a:r>
              <a:rPr lang="en-US" dirty="0"/>
              <a:t> </a:t>
            </a:r>
            <a:r>
              <a:rPr lang="en-US" dirty="0" err="1"/>
              <a:t>commodo</a:t>
            </a:r>
            <a:r>
              <a:rPr lang="en-US" dirty="0"/>
              <a:t>. </a:t>
            </a:r>
            <a:r>
              <a:rPr lang="en-US" dirty="0" err="1"/>
              <a:t>Curabitur</a:t>
            </a:r>
            <a:r>
              <a:rPr lang="en-US" dirty="0"/>
              <a:t> sit </a:t>
            </a:r>
            <a:r>
              <a:rPr lang="en-US" dirty="0" err="1"/>
              <a:t>amet</a:t>
            </a:r>
            <a:r>
              <a:rPr lang="en-US" dirty="0"/>
              <a:t> lorem sit </a:t>
            </a:r>
            <a:r>
              <a:rPr lang="en-US" dirty="0" err="1"/>
              <a:t>amet</a:t>
            </a:r>
            <a:r>
              <a:rPr lang="en-US" dirty="0"/>
              <a:t> </a:t>
            </a:r>
            <a:r>
              <a:rPr lang="en-US" dirty="0" err="1"/>
              <a:t>leo</a:t>
            </a:r>
            <a:r>
              <a:rPr lang="en-US" dirty="0"/>
              <a:t> </a:t>
            </a:r>
            <a:r>
              <a:rPr lang="en-US" dirty="0" err="1"/>
              <a:t>feugiat</a:t>
            </a:r>
            <a:r>
              <a:rPr lang="en-US" dirty="0"/>
              <a:t> fermentum at </a:t>
            </a:r>
            <a:r>
              <a:rPr lang="en-US" dirty="0" err="1"/>
              <a:t>lobortis</a:t>
            </a:r>
            <a:r>
              <a:rPr lang="en-US" dirty="0"/>
              <a:t> </a:t>
            </a:r>
            <a:r>
              <a:rPr lang="en-US" dirty="0" err="1"/>
              <a:t>felis</a:t>
            </a:r>
            <a:r>
              <a:rPr lang="en-US" dirty="0"/>
              <a:t>. </a:t>
            </a:r>
            <a:r>
              <a:rPr lang="en-US" dirty="0" err="1"/>
              <a:t>Curabitur</a:t>
            </a:r>
            <a:r>
              <a:rPr lang="en-US" dirty="0"/>
              <a:t> </a:t>
            </a:r>
            <a:r>
              <a:rPr lang="en-US" dirty="0" err="1"/>
              <a:t>mollis</a:t>
            </a:r>
            <a:r>
              <a:rPr lang="en-US" dirty="0"/>
              <a:t> dolor in </a:t>
            </a:r>
            <a:r>
              <a:rPr lang="en-US" dirty="0" err="1"/>
              <a:t>enim</a:t>
            </a:r>
            <a:r>
              <a:rPr lang="en-US" dirty="0"/>
              <a:t> </a:t>
            </a:r>
            <a:r>
              <a:rPr lang="en-US" dirty="0" err="1"/>
              <a:t>eleifend</a:t>
            </a:r>
            <a:r>
              <a:rPr lang="en-US" dirty="0"/>
              <a:t> </a:t>
            </a:r>
            <a:r>
              <a:rPr lang="en-US" dirty="0" err="1"/>
              <a:t>finibus</a:t>
            </a:r>
            <a:r>
              <a:rPr lang="en-US" dirty="0"/>
              <a:t>. </a:t>
            </a:r>
            <a:br>
              <a:rPr lang="en-US" dirty="0"/>
            </a:br>
            <a:br>
              <a:rPr lang="en-US" dirty="0"/>
            </a:br>
            <a:r>
              <a:rPr lang="en-US" dirty="0"/>
              <a:t>—Attribution</a:t>
            </a:r>
          </a:p>
        </p:txBody>
      </p:sp>
      <p:pic>
        <p:nvPicPr>
          <p:cNvPr id="7" name="Picture 6">
            <a:extLst>
              <a:ext uri="{FF2B5EF4-FFF2-40B4-BE49-F238E27FC236}">
                <a16:creationId xmlns:a16="http://schemas.microsoft.com/office/drawing/2014/main" id="{FB528269-C145-394D-BAD5-A1898B288D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1" y="6354536"/>
            <a:ext cx="1823367" cy="379358"/>
          </a:xfrm>
          <a:prstGeom prst="rect">
            <a:avLst/>
          </a:prstGeom>
        </p:spPr>
      </p:pic>
    </p:spTree>
    <p:extLst>
      <p:ext uri="{BB962C8B-B14F-4D97-AF65-F5344CB8AC3E}">
        <p14:creationId xmlns:p14="http://schemas.microsoft.com/office/powerpoint/2010/main" val="335894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har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C9D4CD-FAAB-8B44-942B-16B20CB2A8C3}"/>
              </a:ext>
            </a:extLst>
          </p:cNvPr>
          <p:cNvSpPr/>
          <p:nvPr userDrawn="1"/>
        </p:nvSpPr>
        <p:spPr>
          <a:xfrm>
            <a:off x="-1" y="0"/>
            <a:ext cx="12191999" cy="6858000"/>
          </a:xfrm>
          <a:prstGeom prst="rect">
            <a:avLst/>
          </a:prstGeom>
          <a:solidFill>
            <a:srgbClr val="37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B7281E-0B2D-F449-B26F-D8B8A2676511}"/>
              </a:ext>
            </a:extLst>
          </p:cNvPr>
          <p:cNvSpPr>
            <a:spLocks noGrp="1"/>
          </p:cNvSpPr>
          <p:nvPr>
            <p:ph type="title" hasCustomPrompt="1"/>
          </p:nvPr>
        </p:nvSpPr>
        <p:spPr>
          <a:xfrm>
            <a:off x="1487424" y="1112520"/>
            <a:ext cx="9217152" cy="4632960"/>
          </a:xfrm>
        </p:spPr>
        <p:txBody>
          <a:bodyPr>
            <a:noAutofit/>
          </a:bodyPr>
          <a:lstStyle>
            <a:lvl1pPr algn="l">
              <a:defRPr sz="24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Donec ac </a:t>
            </a:r>
            <a:r>
              <a:rPr lang="en-US" dirty="0" err="1"/>
              <a:t>feugiat</a:t>
            </a:r>
            <a:r>
              <a:rPr lang="en-US" dirty="0"/>
              <a:t> </a:t>
            </a:r>
            <a:r>
              <a:rPr lang="en-US" dirty="0" err="1"/>
              <a:t>leo</a:t>
            </a:r>
            <a:r>
              <a:rPr lang="en-US" dirty="0"/>
              <a:t>. </a:t>
            </a:r>
            <a:r>
              <a:rPr lang="en-US" dirty="0" err="1"/>
              <a:t>Vivamus</a:t>
            </a:r>
            <a:r>
              <a:rPr lang="en-US" dirty="0"/>
              <a:t> at </a:t>
            </a:r>
            <a:r>
              <a:rPr lang="en-US" dirty="0" err="1"/>
              <a:t>placerat</a:t>
            </a:r>
            <a:r>
              <a:rPr lang="en-US" dirty="0"/>
              <a:t> ante, in </a:t>
            </a:r>
            <a:r>
              <a:rPr lang="en-US" dirty="0" err="1"/>
              <a:t>placerat</a:t>
            </a:r>
            <a:r>
              <a:rPr lang="en-US" dirty="0"/>
              <a:t> dui. </a:t>
            </a:r>
            <a:r>
              <a:rPr lang="en-US" dirty="0" err="1"/>
              <a:t>Etiam</a:t>
            </a:r>
            <a:r>
              <a:rPr lang="en-US" dirty="0"/>
              <a:t> maximus sit </a:t>
            </a:r>
            <a:r>
              <a:rPr lang="en-US" dirty="0" err="1"/>
              <a:t>amet</a:t>
            </a:r>
            <a:r>
              <a:rPr lang="en-US" dirty="0"/>
              <a:t> </a:t>
            </a:r>
            <a:r>
              <a:rPr lang="en-US" dirty="0" err="1"/>
              <a:t>arcu</a:t>
            </a:r>
            <a:r>
              <a:rPr lang="en-US" dirty="0"/>
              <a:t> </a:t>
            </a:r>
            <a:r>
              <a:rPr lang="en-US" dirty="0" err="1"/>
              <a:t>eget</a:t>
            </a:r>
            <a:r>
              <a:rPr lang="en-US" dirty="0"/>
              <a:t> </a:t>
            </a:r>
            <a:r>
              <a:rPr lang="en-US" dirty="0" err="1"/>
              <a:t>commodo</a:t>
            </a:r>
            <a:r>
              <a:rPr lang="en-US" dirty="0"/>
              <a:t>. </a:t>
            </a:r>
            <a:r>
              <a:rPr lang="en-US" dirty="0" err="1"/>
              <a:t>Curabitur</a:t>
            </a:r>
            <a:r>
              <a:rPr lang="en-US" dirty="0"/>
              <a:t> sit </a:t>
            </a:r>
            <a:r>
              <a:rPr lang="en-US" dirty="0" err="1"/>
              <a:t>amet</a:t>
            </a:r>
            <a:r>
              <a:rPr lang="en-US" dirty="0"/>
              <a:t> lorem sit </a:t>
            </a:r>
            <a:r>
              <a:rPr lang="en-US" dirty="0" err="1"/>
              <a:t>amet</a:t>
            </a:r>
            <a:r>
              <a:rPr lang="en-US" dirty="0"/>
              <a:t> </a:t>
            </a:r>
            <a:r>
              <a:rPr lang="en-US" dirty="0" err="1"/>
              <a:t>leo</a:t>
            </a:r>
            <a:r>
              <a:rPr lang="en-US" dirty="0"/>
              <a:t> </a:t>
            </a:r>
            <a:r>
              <a:rPr lang="en-US" dirty="0" err="1"/>
              <a:t>feugiat</a:t>
            </a:r>
            <a:r>
              <a:rPr lang="en-US" dirty="0"/>
              <a:t> fermentum at </a:t>
            </a:r>
            <a:r>
              <a:rPr lang="en-US" dirty="0" err="1"/>
              <a:t>lobortis</a:t>
            </a:r>
            <a:r>
              <a:rPr lang="en-US" dirty="0"/>
              <a:t> </a:t>
            </a:r>
            <a:r>
              <a:rPr lang="en-US" dirty="0" err="1"/>
              <a:t>felis</a:t>
            </a:r>
            <a:r>
              <a:rPr lang="en-US" dirty="0"/>
              <a:t>. </a:t>
            </a:r>
            <a:r>
              <a:rPr lang="en-US" dirty="0" err="1"/>
              <a:t>Curabitur</a:t>
            </a:r>
            <a:r>
              <a:rPr lang="en-US" dirty="0"/>
              <a:t> </a:t>
            </a:r>
            <a:r>
              <a:rPr lang="en-US" dirty="0" err="1"/>
              <a:t>mollis</a:t>
            </a:r>
            <a:r>
              <a:rPr lang="en-US" dirty="0"/>
              <a:t> dolor in </a:t>
            </a:r>
            <a:r>
              <a:rPr lang="en-US" dirty="0" err="1"/>
              <a:t>enim</a:t>
            </a:r>
            <a:r>
              <a:rPr lang="en-US" dirty="0"/>
              <a:t> </a:t>
            </a:r>
            <a:r>
              <a:rPr lang="en-US" dirty="0" err="1"/>
              <a:t>eleifend</a:t>
            </a:r>
            <a:r>
              <a:rPr lang="en-US" dirty="0"/>
              <a:t> </a:t>
            </a:r>
            <a:r>
              <a:rPr lang="en-US" dirty="0" err="1"/>
              <a:t>finibus</a:t>
            </a:r>
            <a:r>
              <a:rPr lang="en-US" dirty="0"/>
              <a:t>. </a:t>
            </a:r>
            <a:br>
              <a:rPr lang="en-US" dirty="0"/>
            </a:br>
            <a:br>
              <a:rPr lang="en-US" dirty="0"/>
            </a:br>
            <a:r>
              <a:rPr lang="en-US" dirty="0"/>
              <a:t>—Attribution</a:t>
            </a:r>
          </a:p>
        </p:txBody>
      </p:sp>
      <p:pic>
        <p:nvPicPr>
          <p:cNvPr id="7" name="Picture 6">
            <a:extLst>
              <a:ext uri="{FF2B5EF4-FFF2-40B4-BE49-F238E27FC236}">
                <a16:creationId xmlns:a16="http://schemas.microsoft.com/office/drawing/2014/main" id="{FB528269-C145-394D-BAD5-A1898B288D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661" y="6354536"/>
            <a:ext cx="1823367" cy="379358"/>
          </a:xfrm>
          <a:prstGeom prst="rect">
            <a:avLst/>
          </a:prstGeom>
        </p:spPr>
      </p:pic>
    </p:spTree>
    <p:extLst>
      <p:ext uri="{BB962C8B-B14F-4D97-AF65-F5344CB8AC3E}">
        <p14:creationId xmlns:p14="http://schemas.microsoft.com/office/powerpoint/2010/main" val="219700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5C75C-DC67-FB4E-BE1E-A5A175D75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DC4D87-CC23-3645-A866-4EADD4E8A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48427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7" r:id="rId5"/>
    <p:sldLayoutId id="2147483658" r:id="rId6"/>
    <p:sldLayoutId id="2147483659" r:id="rId7"/>
    <p:sldLayoutId id="2147483660" r:id="rId8"/>
    <p:sldLayoutId id="2147483661" r:id="rId9"/>
    <p:sldLayoutId id="2147483656" r:id="rId10"/>
    <p:sldLayoutId id="2147483652" r:id="rId11"/>
    <p:sldLayoutId id="2147483654" r:id="rId12"/>
    <p:sldLayoutId id="2147483653" r:id="rId13"/>
    <p:sldLayoutId id="2147483655" r:id="rId14"/>
    <p:sldLayoutId id="2147483663" r:id="rId15"/>
  </p:sldLayoutIdLst>
  <p:txStyles>
    <p:titleStyle>
      <a:lvl1pPr algn="l" defTabSz="914400" rtl="0" eaLnBrk="1" latinLnBrk="0" hangingPunct="1">
        <a:lnSpc>
          <a:spcPct val="90000"/>
        </a:lnSpc>
        <a:spcBef>
          <a:spcPct val="0"/>
        </a:spcBef>
        <a:buNone/>
        <a:defRPr sz="4400" kern="1200">
          <a:solidFill>
            <a:srgbClr val="005B3E"/>
          </a:solidFill>
          <a:latin typeface="PingFang SC" panose="020B0400000000000000" pitchFamily="34" charset="-122"/>
          <a:ea typeface="PingFang SC" panose="020B0400000000000000" pitchFamily="34" charset="-122"/>
          <a:cs typeface="Plantagenet Cherokee" panose="02020000000000000000" pitchFamily="18"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ingFang SC" panose="020B0400000000000000" pitchFamily="34" charset="-122"/>
          <a:ea typeface="PingFang SC" panose="020B04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ingFang SC" panose="020B0400000000000000" pitchFamily="34" charset="-122"/>
          <a:ea typeface="PingFang SC" panose="020B04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ingFang SC" panose="020B0400000000000000" pitchFamily="34" charset="-122"/>
          <a:ea typeface="PingFang SC"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ingFang SC" panose="020B0400000000000000" pitchFamily="34" charset="-122"/>
          <a:ea typeface="PingFang SC" panose="020B04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ingFang SC" panose="020B0400000000000000" pitchFamily="34" charset="-122"/>
          <a:ea typeface="PingFang SC" panose="020B04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cky landscape with mountains in the background&#10;&#10;Description automatically generated">
            <a:extLst>
              <a:ext uri="{FF2B5EF4-FFF2-40B4-BE49-F238E27FC236}">
                <a16:creationId xmlns:a16="http://schemas.microsoft.com/office/drawing/2014/main" id="{58DE9793-CED9-9290-492A-FD1848C2D19E}"/>
              </a:ext>
            </a:extLst>
          </p:cNvPr>
          <p:cNvPicPr>
            <a:picLocks noGrp="1" noChangeAspect="1"/>
          </p:cNvPicPr>
          <p:nvPr>
            <p:ph type="pic" sz="quarter" idx="10"/>
          </p:nvPr>
        </p:nvPicPr>
        <p:blipFill>
          <a:blip r:embed="rId3"/>
          <a:srcRect t="7865" b="7865"/>
          <a:stretch>
            <a:fillRect/>
          </a:stretch>
        </p:blipFill>
        <p:spPr>
          <a:xfrm>
            <a:off x="0" y="0"/>
            <a:ext cx="12192000" cy="6858000"/>
          </a:xfrm>
        </p:spPr>
      </p:pic>
      <p:pic>
        <p:nvPicPr>
          <p:cNvPr id="13" name="Picture 12">
            <a:extLst>
              <a:ext uri="{FF2B5EF4-FFF2-40B4-BE49-F238E27FC236}">
                <a16:creationId xmlns:a16="http://schemas.microsoft.com/office/drawing/2014/main" id="{9CA59810-E136-D473-F351-D21E6708C341}"/>
              </a:ext>
            </a:extLst>
          </p:cNvPr>
          <p:cNvPicPr>
            <a:picLocks noChangeAspect="1"/>
          </p:cNvPicPr>
          <p:nvPr/>
        </p:nvPicPr>
        <p:blipFill>
          <a:blip r:embed="rId4"/>
          <a:srcRect/>
          <a:stretch/>
        </p:blipFill>
        <p:spPr>
          <a:xfrm>
            <a:off x="236669" y="6347497"/>
            <a:ext cx="1823359" cy="379356"/>
          </a:xfrm>
          <a:prstGeom prst="rect">
            <a:avLst/>
          </a:prstGeom>
        </p:spPr>
      </p:pic>
      <p:sp>
        <p:nvSpPr>
          <p:cNvPr id="8" name="Rectangle 7">
            <a:extLst>
              <a:ext uri="{FF2B5EF4-FFF2-40B4-BE49-F238E27FC236}">
                <a16:creationId xmlns:a16="http://schemas.microsoft.com/office/drawing/2014/main" id="{F897CB8E-1311-678A-DD3C-BAD955FD3F95}"/>
              </a:ext>
            </a:extLst>
          </p:cNvPr>
          <p:cNvSpPr/>
          <p:nvPr/>
        </p:nvSpPr>
        <p:spPr>
          <a:xfrm>
            <a:off x="0" y="0"/>
            <a:ext cx="12192000" cy="3553097"/>
          </a:xfrm>
          <a:prstGeom prst="rect">
            <a:avLst/>
          </a:prstGeom>
          <a:gradFill>
            <a:gsLst>
              <a:gs pos="48000">
                <a:srgbClr val="BDBDBD">
                  <a:alpha val="63658"/>
                </a:srgbClr>
              </a:gs>
              <a:gs pos="0">
                <a:schemeClr val="accent1">
                  <a:lumMod val="5000"/>
                  <a:lumOff val="95000"/>
                  <a:alpha val="0"/>
                </a:schemeClr>
              </a:gs>
              <a:gs pos="83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4E4118-D8AA-F59E-5531-35D6C1CEE17E}"/>
              </a:ext>
            </a:extLst>
          </p:cNvPr>
          <p:cNvSpPr txBox="1">
            <a:spLocks/>
          </p:cNvSpPr>
          <p:nvPr/>
        </p:nvSpPr>
        <p:spPr>
          <a:xfrm>
            <a:off x="422564" y="386570"/>
            <a:ext cx="10244252" cy="1389978"/>
          </a:xfrm>
          <a:prstGeom prst="rect">
            <a:avLst/>
          </a:prstGeom>
        </p:spPr>
        <p:txBody>
          <a:bodyPr/>
          <a:lstStyle>
            <a:lvl1pPr algn="l" defTabSz="914400" rtl="0" eaLnBrk="1" latinLnBrk="0" hangingPunct="1">
              <a:lnSpc>
                <a:spcPct val="90000"/>
              </a:lnSpc>
              <a:spcBef>
                <a:spcPct val="0"/>
              </a:spcBef>
              <a:buNone/>
              <a:defRPr sz="4400" kern="1200">
                <a:solidFill>
                  <a:srgbClr val="005B3E"/>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sz="6800" dirty="0">
                <a:solidFill>
                  <a:schemeClr val="bg1"/>
                </a:solidFill>
              </a:rPr>
              <a:t>You Take Care Now</a:t>
            </a:r>
            <a:br>
              <a:rPr lang="en-US" dirty="0">
                <a:solidFill>
                  <a:schemeClr val="bg1"/>
                </a:solidFill>
              </a:rPr>
            </a:br>
            <a:r>
              <a:rPr lang="en-US" sz="2400" dirty="0">
                <a:solidFill>
                  <a:schemeClr val="bg1"/>
                </a:solidFill>
              </a:rPr>
              <a:t>Embracing Destination Stewardship in an Age of Change</a:t>
            </a:r>
          </a:p>
          <a:p>
            <a:endParaRPr lang="en-US" sz="2800" dirty="0">
              <a:solidFill>
                <a:schemeClr val="bg1"/>
              </a:solidFill>
            </a:endParaRPr>
          </a:p>
          <a:p>
            <a:endParaRPr lang="en-US" sz="2800" dirty="0">
              <a:solidFill>
                <a:schemeClr val="bg1"/>
              </a:solidFill>
            </a:endParaRPr>
          </a:p>
        </p:txBody>
      </p:sp>
      <p:sp>
        <p:nvSpPr>
          <p:cNvPr id="5" name="Subtitle 2">
            <a:extLst>
              <a:ext uri="{FF2B5EF4-FFF2-40B4-BE49-F238E27FC236}">
                <a16:creationId xmlns:a16="http://schemas.microsoft.com/office/drawing/2014/main" id="{FB03CC01-35F3-8C7C-0634-9A75F7D60229}"/>
              </a:ext>
            </a:extLst>
          </p:cNvPr>
          <p:cNvSpPr txBox="1">
            <a:spLocks/>
          </p:cNvSpPr>
          <p:nvPr/>
        </p:nvSpPr>
        <p:spPr>
          <a:xfrm>
            <a:off x="7466261" y="6392001"/>
            <a:ext cx="4593573" cy="516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ingFang SC" panose="020B0400000000000000" pitchFamily="34" charset="-122"/>
                <a:ea typeface="PingFang SC" panose="020B04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ingFang SC" panose="020B0400000000000000" pitchFamily="34" charset="-122"/>
                <a:ea typeface="PingFang SC" panose="020B04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ingFang SC" panose="020B0400000000000000" pitchFamily="34" charset="-122"/>
                <a:ea typeface="PingFang SC"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ingFang SC" panose="020B0400000000000000" pitchFamily="34" charset="-122"/>
                <a:ea typeface="PingFang SC" panose="020B04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ingFang SC" panose="020B0400000000000000" pitchFamily="34" charset="-122"/>
                <a:ea typeface="PingFang SC" panose="020B04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Travel Nevada Rural Roundup, April 2024</a:t>
            </a:r>
          </a:p>
        </p:txBody>
      </p:sp>
    </p:spTree>
    <p:extLst>
      <p:ext uri="{BB962C8B-B14F-4D97-AF65-F5344CB8AC3E}">
        <p14:creationId xmlns:p14="http://schemas.microsoft.com/office/powerpoint/2010/main" val="3226668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D38DD2-D0E7-9849-8BC5-57F08348F803}"/>
              </a:ext>
            </a:extLst>
          </p:cNvPr>
          <p:cNvPicPr>
            <a:picLocks noChangeAspect="1"/>
          </p:cNvPicPr>
          <p:nvPr/>
        </p:nvPicPr>
        <p:blipFill rotWithShape="1">
          <a:blip r:embed="rId3"/>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8B266C7F-0C64-6440-A5D4-5D5309B94ADB}"/>
              </a:ext>
            </a:extLst>
          </p:cNvPr>
          <p:cNvSpPr>
            <a:spLocks noGrp="1"/>
          </p:cNvSpPr>
          <p:nvPr>
            <p:ph type="title"/>
          </p:nvPr>
        </p:nvSpPr>
        <p:spPr/>
        <p:txBody>
          <a:bodyPr/>
          <a:lstStyle/>
          <a:p>
            <a:r>
              <a:rPr lang="en-US" dirty="0">
                <a:solidFill>
                  <a:schemeClr val="bg1"/>
                </a:solidFill>
              </a:rPr>
              <a:t>Economics: Colorado</a:t>
            </a:r>
          </a:p>
        </p:txBody>
      </p:sp>
      <p:pic>
        <p:nvPicPr>
          <p:cNvPr id="3" name="Picture 2">
            <a:extLst>
              <a:ext uri="{FF2B5EF4-FFF2-40B4-BE49-F238E27FC236}">
                <a16:creationId xmlns:a16="http://schemas.microsoft.com/office/drawing/2014/main" id="{DB3FD85B-D9D1-67DE-1442-E8F31FE3732E}"/>
              </a:ext>
            </a:extLst>
          </p:cNvPr>
          <p:cNvPicPr>
            <a:picLocks noChangeAspect="1"/>
          </p:cNvPicPr>
          <p:nvPr/>
        </p:nvPicPr>
        <p:blipFill>
          <a:blip r:embed="rId4"/>
          <a:srcRect/>
          <a:stretch/>
        </p:blipFill>
        <p:spPr>
          <a:xfrm>
            <a:off x="236668" y="6347497"/>
            <a:ext cx="1823359" cy="379356"/>
          </a:xfrm>
          <a:prstGeom prst="rect">
            <a:avLst/>
          </a:prstGeom>
        </p:spPr>
      </p:pic>
    </p:spTree>
    <p:extLst>
      <p:ext uri="{BB962C8B-B14F-4D97-AF65-F5344CB8AC3E}">
        <p14:creationId xmlns:p14="http://schemas.microsoft.com/office/powerpoint/2010/main" val="2236920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sky, outdoor, valley&#10;&#10;Description automatically generated">
            <a:extLst>
              <a:ext uri="{FF2B5EF4-FFF2-40B4-BE49-F238E27FC236}">
                <a16:creationId xmlns:a16="http://schemas.microsoft.com/office/drawing/2014/main" id="{81781C6A-6105-3C42-87A4-AA02844B0B8A}"/>
              </a:ext>
            </a:extLst>
          </p:cNvPr>
          <p:cNvPicPr>
            <a:picLocks noChangeAspect="1"/>
          </p:cNvPicPr>
          <p:nvPr/>
        </p:nvPicPr>
        <p:blipFill rotWithShape="1">
          <a:blip r:embed="rId3"/>
          <a:srcRect l="15" r="-15" b="15606"/>
          <a:stretch/>
        </p:blipFill>
        <p:spPr>
          <a:xfrm>
            <a:off x="-1" y="0"/>
            <a:ext cx="12192001" cy="6858000"/>
          </a:xfrm>
          <a:prstGeom prst="rect">
            <a:avLst/>
          </a:prstGeom>
        </p:spPr>
      </p:pic>
      <p:sp>
        <p:nvSpPr>
          <p:cNvPr id="2" name="Title 1">
            <a:extLst>
              <a:ext uri="{FF2B5EF4-FFF2-40B4-BE49-F238E27FC236}">
                <a16:creationId xmlns:a16="http://schemas.microsoft.com/office/drawing/2014/main" id="{8B266C7F-0C64-6440-A5D4-5D5309B94ADB}"/>
              </a:ext>
            </a:extLst>
          </p:cNvPr>
          <p:cNvSpPr>
            <a:spLocks noGrp="1"/>
          </p:cNvSpPr>
          <p:nvPr>
            <p:ph type="title"/>
          </p:nvPr>
        </p:nvSpPr>
        <p:spPr/>
        <p:txBody>
          <a:bodyPr/>
          <a:lstStyle/>
          <a:p>
            <a:r>
              <a:rPr lang="en-US" dirty="0">
                <a:solidFill>
                  <a:schemeClr val="bg1"/>
                </a:solidFill>
              </a:rPr>
              <a:t>Quality of Life: Moab</a:t>
            </a:r>
          </a:p>
        </p:txBody>
      </p:sp>
      <p:pic>
        <p:nvPicPr>
          <p:cNvPr id="3" name="Picture 2">
            <a:extLst>
              <a:ext uri="{FF2B5EF4-FFF2-40B4-BE49-F238E27FC236}">
                <a16:creationId xmlns:a16="http://schemas.microsoft.com/office/drawing/2014/main" id="{06E604BE-73E3-7916-DF84-B6F19DAC1391}"/>
              </a:ext>
            </a:extLst>
          </p:cNvPr>
          <p:cNvPicPr>
            <a:picLocks noChangeAspect="1"/>
          </p:cNvPicPr>
          <p:nvPr/>
        </p:nvPicPr>
        <p:blipFill>
          <a:blip r:embed="rId4"/>
          <a:srcRect/>
          <a:stretch/>
        </p:blipFill>
        <p:spPr>
          <a:xfrm>
            <a:off x="236668" y="6347497"/>
            <a:ext cx="1823359" cy="379356"/>
          </a:xfrm>
          <a:prstGeom prst="rect">
            <a:avLst/>
          </a:prstGeom>
        </p:spPr>
      </p:pic>
    </p:spTree>
    <p:extLst>
      <p:ext uri="{BB962C8B-B14F-4D97-AF65-F5344CB8AC3E}">
        <p14:creationId xmlns:p14="http://schemas.microsoft.com/office/powerpoint/2010/main" val="207646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iding a bike in a forest&#10;&#10;Description automatically generated">
            <a:extLst>
              <a:ext uri="{FF2B5EF4-FFF2-40B4-BE49-F238E27FC236}">
                <a16:creationId xmlns:a16="http://schemas.microsoft.com/office/drawing/2014/main" id="{64B5790A-92A9-EA76-994A-62DE97281495}"/>
              </a:ext>
            </a:extLst>
          </p:cNvPr>
          <p:cNvPicPr>
            <a:picLocks noChangeAspect="1"/>
          </p:cNvPicPr>
          <p:nvPr/>
        </p:nvPicPr>
        <p:blipFill rotWithShape="1">
          <a:blip r:embed="rId3"/>
          <a:srcRect t="50000" b="1249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F35ACC2-E1F7-94B7-CFE5-E44A868B83E1}"/>
              </a:ext>
            </a:extLst>
          </p:cNvPr>
          <p:cNvSpPr/>
          <p:nvPr/>
        </p:nvSpPr>
        <p:spPr>
          <a:xfrm>
            <a:off x="0" y="0"/>
            <a:ext cx="12192000" cy="1841863"/>
          </a:xfrm>
          <a:prstGeom prst="rect">
            <a:avLst/>
          </a:prstGeom>
          <a:gradFill>
            <a:gsLst>
              <a:gs pos="48000">
                <a:srgbClr val="BDBDBD">
                  <a:alpha val="53157"/>
                </a:srgbClr>
              </a:gs>
              <a:gs pos="0">
                <a:schemeClr val="accent1">
                  <a:lumMod val="5000"/>
                  <a:lumOff val="95000"/>
                  <a:alpha val="0"/>
                </a:schemeClr>
              </a:gs>
              <a:gs pos="83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66C7F-0C64-6440-A5D4-5D5309B94ADB}"/>
              </a:ext>
            </a:extLst>
          </p:cNvPr>
          <p:cNvSpPr>
            <a:spLocks noGrp="1"/>
          </p:cNvSpPr>
          <p:nvPr>
            <p:ph type="title"/>
          </p:nvPr>
        </p:nvSpPr>
        <p:spPr/>
        <p:txBody>
          <a:bodyPr/>
          <a:lstStyle/>
          <a:p>
            <a:r>
              <a:rPr lang="en-US" dirty="0">
                <a:solidFill>
                  <a:schemeClr val="bg1"/>
                </a:solidFill>
              </a:rPr>
              <a:t>Environment: Park City</a:t>
            </a:r>
          </a:p>
        </p:txBody>
      </p:sp>
      <p:pic>
        <p:nvPicPr>
          <p:cNvPr id="3" name="Picture 2">
            <a:extLst>
              <a:ext uri="{FF2B5EF4-FFF2-40B4-BE49-F238E27FC236}">
                <a16:creationId xmlns:a16="http://schemas.microsoft.com/office/drawing/2014/main" id="{06E604BE-73E3-7916-DF84-B6F19DAC1391}"/>
              </a:ext>
            </a:extLst>
          </p:cNvPr>
          <p:cNvPicPr>
            <a:picLocks noChangeAspect="1"/>
          </p:cNvPicPr>
          <p:nvPr/>
        </p:nvPicPr>
        <p:blipFill>
          <a:blip r:embed="rId4"/>
          <a:srcRect/>
          <a:stretch/>
        </p:blipFill>
        <p:spPr>
          <a:xfrm>
            <a:off x="236668" y="6347497"/>
            <a:ext cx="1823359" cy="379356"/>
          </a:xfrm>
          <a:prstGeom prst="rect">
            <a:avLst/>
          </a:prstGeom>
        </p:spPr>
      </p:pic>
    </p:spTree>
    <p:extLst>
      <p:ext uri="{BB962C8B-B14F-4D97-AF65-F5344CB8AC3E}">
        <p14:creationId xmlns:p14="http://schemas.microsoft.com/office/powerpoint/2010/main" val="103005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parked on a street with palm trees&#10;&#10;Description automatically generated">
            <a:extLst>
              <a:ext uri="{FF2B5EF4-FFF2-40B4-BE49-F238E27FC236}">
                <a16:creationId xmlns:a16="http://schemas.microsoft.com/office/drawing/2014/main" id="{3857A266-0542-5489-4FFD-20D2DFA10AC8}"/>
              </a:ext>
            </a:extLst>
          </p:cNvPr>
          <p:cNvPicPr>
            <a:picLocks noChangeAspect="1"/>
          </p:cNvPicPr>
          <p:nvPr/>
        </p:nvPicPr>
        <p:blipFill rotWithShape="1">
          <a:blip r:embed="rId3"/>
          <a:srcRect t="28904" b="2890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983C55F-8E61-2C41-4039-255E690C2904}"/>
              </a:ext>
            </a:extLst>
          </p:cNvPr>
          <p:cNvSpPr/>
          <p:nvPr/>
        </p:nvSpPr>
        <p:spPr>
          <a:xfrm>
            <a:off x="0" y="0"/>
            <a:ext cx="12192000" cy="1841863"/>
          </a:xfrm>
          <a:prstGeom prst="rect">
            <a:avLst/>
          </a:prstGeom>
          <a:gradFill>
            <a:gsLst>
              <a:gs pos="48000">
                <a:srgbClr val="BDBDBD">
                  <a:alpha val="53157"/>
                </a:srgbClr>
              </a:gs>
              <a:gs pos="0">
                <a:schemeClr val="accent1">
                  <a:lumMod val="5000"/>
                  <a:lumOff val="95000"/>
                  <a:alpha val="0"/>
                </a:schemeClr>
              </a:gs>
              <a:gs pos="83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66C7F-0C64-6440-A5D4-5D5309B94ADB}"/>
              </a:ext>
            </a:extLst>
          </p:cNvPr>
          <p:cNvSpPr>
            <a:spLocks noGrp="1"/>
          </p:cNvSpPr>
          <p:nvPr>
            <p:ph type="title"/>
          </p:nvPr>
        </p:nvSpPr>
        <p:spPr/>
        <p:txBody>
          <a:bodyPr/>
          <a:lstStyle/>
          <a:p>
            <a:r>
              <a:rPr lang="en-US" dirty="0">
                <a:solidFill>
                  <a:schemeClr val="bg1"/>
                </a:solidFill>
              </a:rPr>
              <a:t>Visitor Experience: Palm Beaches</a:t>
            </a:r>
          </a:p>
        </p:txBody>
      </p:sp>
      <p:pic>
        <p:nvPicPr>
          <p:cNvPr id="3" name="Picture 2">
            <a:extLst>
              <a:ext uri="{FF2B5EF4-FFF2-40B4-BE49-F238E27FC236}">
                <a16:creationId xmlns:a16="http://schemas.microsoft.com/office/drawing/2014/main" id="{06E604BE-73E3-7916-DF84-B6F19DAC1391}"/>
              </a:ext>
            </a:extLst>
          </p:cNvPr>
          <p:cNvPicPr>
            <a:picLocks noChangeAspect="1"/>
          </p:cNvPicPr>
          <p:nvPr/>
        </p:nvPicPr>
        <p:blipFill>
          <a:blip r:embed="rId4"/>
          <a:srcRect/>
          <a:stretch/>
        </p:blipFill>
        <p:spPr>
          <a:xfrm>
            <a:off x="236668" y="6347497"/>
            <a:ext cx="1823359" cy="379356"/>
          </a:xfrm>
          <a:prstGeom prst="rect">
            <a:avLst/>
          </a:prstGeom>
        </p:spPr>
      </p:pic>
    </p:spTree>
    <p:extLst>
      <p:ext uri="{BB962C8B-B14F-4D97-AF65-F5344CB8AC3E}">
        <p14:creationId xmlns:p14="http://schemas.microsoft.com/office/powerpoint/2010/main" val="1189651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43FEAF-30CE-085E-A5BD-9175681CFDEC}"/>
              </a:ext>
            </a:extLst>
          </p:cNvPr>
          <p:cNvSpPr/>
          <p:nvPr/>
        </p:nvSpPr>
        <p:spPr>
          <a:xfrm>
            <a:off x="0" y="0"/>
            <a:ext cx="12191999" cy="6858000"/>
          </a:xfrm>
          <a:prstGeom prst="rect">
            <a:avLst/>
          </a:prstGeom>
          <a:solidFill>
            <a:srgbClr val="B9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254414C-644B-11B7-6212-79231744989C}"/>
              </a:ext>
            </a:extLst>
          </p:cNvPr>
          <p:cNvSpPr txBox="1">
            <a:spLocks/>
          </p:cNvSpPr>
          <p:nvPr/>
        </p:nvSpPr>
        <p:spPr>
          <a:xfrm>
            <a:off x="0" y="2836773"/>
            <a:ext cx="12191998" cy="11844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Three Things You Can Do</a:t>
            </a:r>
          </a:p>
        </p:txBody>
      </p:sp>
    </p:spTree>
    <p:extLst>
      <p:ext uri="{BB962C8B-B14F-4D97-AF65-F5344CB8AC3E}">
        <p14:creationId xmlns:p14="http://schemas.microsoft.com/office/powerpoint/2010/main" val="3324203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F526-EF8D-1C32-91DE-AF1381518112}"/>
              </a:ext>
            </a:extLst>
          </p:cNvPr>
          <p:cNvSpPr>
            <a:spLocks noGrp="1"/>
          </p:cNvSpPr>
          <p:nvPr>
            <p:ph type="title"/>
          </p:nvPr>
        </p:nvSpPr>
        <p:spPr>
          <a:xfrm>
            <a:off x="1487424" y="1112520"/>
            <a:ext cx="4608576" cy="4632960"/>
          </a:xfrm>
        </p:spPr>
        <p:txBody>
          <a:bodyPr/>
          <a:lstStyle/>
          <a:p>
            <a:r>
              <a:rPr lang="en-US" dirty="0"/>
              <a:t>“We must dare to think 'unthinkable' thoughts. We must learn to explore all the options and possibilities that confront us in a complex and rapidly changing world.”</a:t>
            </a:r>
            <a:br>
              <a:rPr lang="en-US" dirty="0"/>
            </a:br>
            <a:br>
              <a:rPr lang="en-US" dirty="0"/>
            </a:br>
            <a:r>
              <a:rPr lang="en-US" dirty="0"/>
              <a:t>—J. William Fulbright</a:t>
            </a:r>
          </a:p>
        </p:txBody>
      </p:sp>
      <p:pic>
        <p:nvPicPr>
          <p:cNvPr id="4" name="Picture 3" descr="A person playing a trumpet&#10;&#10;Description automatically generated with medium confidence">
            <a:extLst>
              <a:ext uri="{FF2B5EF4-FFF2-40B4-BE49-F238E27FC236}">
                <a16:creationId xmlns:a16="http://schemas.microsoft.com/office/drawing/2014/main" id="{7E2AC383-F512-10CD-0A87-ACEE620EF860}"/>
              </a:ext>
            </a:extLst>
          </p:cNvPr>
          <p:cNvPicPr>
            <a:picLocks noChangeAspect="1"/>
          </p:cNvPicPr>
          <p:nvPr/>
        </p:nvPicPr>
        <p:blipFill rotWithShape="1">
          <a:blip r:embed="rId2"/>
          <a:srcRect l="23084" r="23168"/>
          <a:stretch/>
        </p:blipFill>
        <p:spPr>
          <a:xfrm>
            <a:off x="6547757" y="0"/>
            <a:ext cx="5644243" cy="6858000"/>
          </a:xfrm>
          <a:prstGeom prst="rect">
            <a:avLst/>
          </a:prstGeom>
        </p:spPr>
      </p:pic>
    </p:spTree>
    <p:extLst>
      <p:ext uri="{BB962C8B-B14F-4D97-AF65-F5344CB8AC3E}">
        <p14:creationId xmlns:p14="http://schemas.microsoft.com/office/powerpoint/2010/main" val="211667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descr="A person standing in a foggy room&#10;&#10;Description automatically generated with low confidence">
            <a:extLst>
              <a:ext uri="{FF2B5EF4-FFF2-40B4-BE49-F238E27FC236}">
                <a16:creationId xmlns:a16="http://schemas.microsoft.com/office/drawing/2014/main" id="{76442F5A-082C-F5F6-4AF9-29954EEE9E42}"/>
              </a:ext>
            </a:extLst>
          </p:cNvPr>
          <p:cNvPicPr>
            <a:picLocks noGrp="1" noChangeAspect="1"/>
          </p:cNvPicPr>
          <p:nvPr>
            <p:ph type="pic" sz="quarter" idx="10"/>
          </p:nvPr>
        </p:nvPicPr>
        <p:blipFill rotWithShape="1">
          <a:blip r:embed="rId3"/>
          <a:srcRect t="64744" b="3616"/>
          <a:stretch/>
        </p:blipFill>
        <p:spPr>
          <a:xfrm>
            <a:off x="0" y="0"/>
            <a:ext cx="12192000" cy="6858000"/>
          </a:xfrm>
        </p:spPr>
      </p:pic>
      <p:pic>
        <p:nvPicPr>
          <p:cNvPr id="2" name="Picture 1" descr="Logo&#10;&#10;Description automatically generated">
            <a:extLst>
              <a:ext uri="{FF2B5EF4-FFF2-40B4-BE49-F238E27FC236}">
                <a16:creationId xmlns:a16="http://schemas.microsoft.com/office/drawing/2014/main" id="{3B170A33-8200-3E24-DEB3-8440C810D4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
        <p:nvSpPr>
          <p:cNvPr id="7" name="Rectangle 6">
            <a:extLst>
              <a:ext uri="{FF2B5EF4-FFF2-40B4-BE49-F238E27FC236}">
                <a16:creationId xmlns:a16="http://schemas.microsoft.com/office/drawing/2014/main" id="{EC43E842-99A3-F793-439B-EF7354D55E0D}"/>
              </a:ext>
            </a:extLst>
          </p:cNvPr>
          <p:cNvSpPr/>
          <p:nvPr/>
        </p:nvSpPr>
        <p:spPr>
          <a:xfrm>
            <a:off x="0" y="0"/>
            <a:ext cx="12192000" cy="1384663"/>
          </a:xfrm>
          <a:prstGeom prst="rect">
            <a:avLst/>
          </a:prstGeom>
          <a:gradFill>
            <a:gsLst>
              <a:gs pos="60000">
                <a:srgbClr val="BDBDBD">
                  <a:alpha val="53157"/>
                </a:srgbClr>
              </a:gs>
              <a:gs pos="0">
                <a:schemeClr val="accent1">
                  <a:lumMod val="5000"/>
                  <a:lumOff val="95000"/>
                  <a:alpha val="0"/>
                </a:schemeClr>
              </a:gs>
              <a:gs pos="100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6857DD46-D53F-6CF1-2694-4FB61E68E6BB}"/>
              </a:ext>
            </a:extLst>
          </p:cNvPr>
          <p:cNvSpPr txBox="1">
            <a:spLocks/>
          </p:cNvSpPr>
          <p:nvPr/>
        </p:nvSpPr>
        <p:spPr>
          <a:xfrm>
            <a:off x="838200" y="365125"/>
            <a:ext cx="10515600" cy="538517"/>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5B3E"/>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sz="3600" dirty="0">
                <a:solidFill>
                  <a:schemeClr val="bg1"/>
                </a:solidFill>
              </a:rPr>
              <a:t>1: Watch the Future</a:t>
            </a:r>
          </a:p>
        </p:txBody>
      </p:sp>
    </p:spTree>
    <p:extLst>
      <p:ext uri="{BB962C8B-B14F-4D97-AF65-F5344CB8AC3E}">
        <p14:creationId xmlns:p14="http://schemas.microsoft.com/office/powerpoint/2010/main" val="333786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4D959FD8-F9F8-CCBF-60DF-B8515BB75D0D}"/>
              </a:ext>
            </a:extLst>
          </p:cNvPr>
          <p:cNvSpPr>
            <a:spLocks noGrp="1"/>
          </p:cNvSpPr>
          <p:nvPr>
            <p:ph type="chart" sz="quarter" idx="10"/>
          </p:nvPr>
        </p:nvSpPr>
        <p:spPr>
          <a:xfrm>
            <a:off x="838200" y="1096963"/>
            <a:ext cx="6837218" cy="5087937"/>
          </a:xfrm>
        </p:spPr>
        <p:txBody>
          <a:bodyPr>
            <a:noAutofit/>
          </a:bodyPr>
          <a:lstStyle/>
          <a:p>
            <a:pPr marL="514350" indent="-514350">
              <a:lnSpc>
                <a:spcPct val="120000"/>
              </a:lnSpc>
              <a:buFont typeface="+mj-lt"/>
              <a:buAutoNum type="arabicPeriod"/>
            </a:pPr>
            <a:r>
              <a:rPr lang="en-US" sz="1300" dirty="0"/>
              <a:t>Average annual Utah snowpack</a:t>
            </a:r>
          </a:p>
          <a:p>
            <a:pPr marL="514350" indent="-514350">
              <a:lnSpc>
                <a:spcPct val="120000"/>
              </a:lnSpc>
              <a:buFont typeface="+mj-lt"/>
              <a:buAutoNum type="arabicPeriod"/>
            </a:pPr>
            <a:r>
              <a:rPr lang="en-US" sz="1300" dirty="0"/>
              <a:t>Annual number of days with Summit County Air Quality Index greater than 151</a:t>
            </a:r>
          </a:p>
          <a:p>
            <a:pPr marL="514350" indent="-514350">
              <a:lnSpc>
                <a:spcPct val="120000"/>
              </a:lnSpc>
              <a:buFont typeface="+mj-lt"/>
              <a:buAutoNum type="arabicPeriod"/>
            </a:pPr>
            <a:r>
              <a:rPr lang="en-US" sz="1300" dirty="0"/>
              <a:t>Ratio of Average Monthly Wage for Leisure &amp; Hospitality sector in Summit County to Summit County median home price</a:t>
            </a:r>
          </a:p>
          <a:p>
            <a:pPr marL="514350" indent="-514350">
              <a:lnSpc>
                <a:spcPct val="120000"/>
              </a:lnSpc>
              <a:buFont typeface="+mj-lt"/>
              <a:buAutoNum type="arabicPeriod"/>
            </a:pPr>
            <a:r>
              <a:rPr lang="en-US" sz="1300" dirty="0"/>
              <a:t>Ratio of Utah to national population growth</a:t>
            </a:r>
          </a:p>
          <a:p>
            <a:pPr marL="514350" indent="-514350">
              <a:lnSpc>
                <a:spcPct val="120000"/>
              </a:lnSpc>
              <a:buFont typeface="+mj-lt"/>
              <a:buAutoNum type="arabicPeriod"/>
            </a:pPr>
            <a:r>
              <a:rPr lang="en-US" sz="1300" dirty="0"/>
              <a:t>Ratio of GDP attributed to outdoor recreation in Utah compared to the nation</a:t>
            </a:r>
          </a:p>
          <a:p>
            <a:pPr marL="514350" indent="-514350">
              <a:lnSpc>
                <a:spcPct val="120000"/>
              </a:lnSpc>
              <a:buFont typeface="+mj-lt"/>
              <a:buAutoNum type="arabicPeriod"/>
            </a:pPr>
            <a:r>
              <a:rPr lang="en-US" sz="1300" dirty="0"/>
              <a:t>Annual percent of travelers who consider the environmental impact of their travel</a:t>
            </a:r>
          </a:p>
          <a:p>
            <a:pPr marL="514350" indent="-514350">
              <a:lnSpc>
                <a:spcPct val="120000"/>
              </a:lnSpc>
              <a:buFont typeface="+mj-lt"/>
              <a:buAutoNum type="arabicPeriod"/>
            </a:pPr>
            <a:r>
              <a:rPr lang="en-US" sz="1300" dirty="0"/>
              <a:t>Count of GSTC Assessments complete and/or underway in North America</a:t>
            </a:r>
          </a:p>
          <a:p>
            <a:pPr marL="514350" indent="-514350">
              <a:lnSpc>
                <a:spcPct val="120000"/>
              </a:lnSpc>
              <a:buFont typeface="+mj-lt"/>
              <a:buAutoNum type="arabicPeriod"/>
            </a:pPr>
            <a:r>
              <a:rPr lang="en-US" sz="1300" dirty="0"/>
              <a:t>Ratio of county public transit ridership to county population</a:t>
            </a:r>
          </a:p>
          <a:p>
            <a:pPr marL="514350" indent="-514350">
              <a:lnSpc>
                <a:spcPct val="120000"/>
              </a:lnSpc>
              <a:buFont typeface="+mj-lt"/>
              <a:buAutoNum type="arabicPeriod"/>
            </a:pPr>
            <a:r>
              <a:rPr lang="en-US" sz="1300" b="1" dirty="0">
                <a:solidFill>
                  <a:srgbClr val="B94432"/>
                </a:solidFill>
              </a:rPr>
              <a:t>Percentage of Utah residents saying positive effects of tourism outweigh the negative</a:t>
            </a:r>
          </a:p>
          <a:p>
            <a:pPr marL="514350" indent="-514350">
              <a:lnSpc>
                <a:spcPct val="120000"/>
              </a:lnSpc>
              <a:buFont typeface="+mj-lt"/>
              <a:buAutoNum type="arabicPeriod"/>
            </a:pPr>
            <a:r>
              <a:rPr lang="en-US" sz="1300" dirty="0"/>
              <a:t>Ratio of number of homes that qualify for primary residence exemption to total homes in Summit County</a:t>
            </a:r>
          </a:p>
        </p:txBody>
      </p:sp>
      <p:pic>
        <p:nvPicPr>
          <p:cNvPr id="5" name="Picture 4">
            <a:extLst>
              <a:ext uri="{FF2B5EF4-FFF2-40B4-BE49-F238E27FC236}">
                <a16:creationId xmlns:a16="http://schemas.microsoft.com/office/drawing/2014/main" id="{13D10357-51E8-1A85-FB33-8A11FBFF596F}"/>
              </a:ext>
            </a:extLst>
          </p:cNvPr>
          <p:cNvPicPr>
            <a:picLocks noChangeAspect="1"/>
          </p:cNvPicPr>
          <p:nvPr/>
        </p:nvPicPr>
        <p:blipFill>
          <a:blip r:embed="rId3"/>
          <a:stretch>
            <a:fillRect/>
          </a:stretch>
        </p:blipFill>
        <p:spPr>
          <a:xfrm>
            <a:off x="7891324" y="1096963"/>
            <a:ext cx="3462476" cy="4888201"/>
          </a:xfrm>
          <a:prstGeom prst="rect">
            <a:avLst/>
          </a:prstGeom>
        </p:spPr>
      </p:pic>
      <p:sp>
        <p:nvSpPr>
          <p:cNvPr id="7" name="Title 6">
            <a:extLst>
              <a:ext uri="{FF2B5EF4-FFF2-40B4-BE49-F238E27FC236}">
                <a16:creationId xmlns:a16="http://schemas.microsoft.com/office/drawing/2014/main" id="{5646B6CF-6A2A-9DDA-1A38-0A0D1E55A4CC}"/>
              </a:ext>
            </a:extLst>
          </p:cNvPr>
          <p:cNvSpPr>
            <a:spLocks noGrp="1"/>
          </p:cNvSpPr>
          <p:nvPr>
            <p:ph type="title"/>
          </p:nvPr>
        </p:nvSpPr>
        <p:spPr/>
        <p:txBody>
          <a:bodyPr>
            <a:noAutofit/>
          </a:bodyPr>
          <a:lstStyle/>
          <a:p>
            <a:r>
              <a:rPr lang="en-US" sz="3600" dirty="0"/>
              <a:t>Visit Park City: Leading Indicators</a:t>
            </a:r>
          </a:p>
        </p:txBody>
      </p:sp>
    </p:spTree>
    <p:extLst>
      <p:ext uri="{BB962C8B-B14F-4D97-AF65-F5344CB8AC3E}">
        <p14:creationId xmlns:p14="http://schemas.microsoft.com/office/powerpoint/2010/main" val="39595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B1CDB-5BE9-E421-8A52-4B9211169818}"/>
              </a:ext>
            </a:extLst>
          </p:cNvPr>
          <p:cNvSpPr>
            <a:spLocks noGrp="1"/>
          </p:cNvSpPr>
          <p:nvPr>
            <p:ph type="title"/>
          </p:nvPr>
        </p:nvSpPr>
        <p:spPr/>
        <p:txBody>
          <a:bodyPr>
            <a:noAutofit/>
          </a:bodyPr>
          <a:lstStyle/>
          <a:p>
            <a:r>
              <a:rPr lang="en-US" sz="3600" dirty="0"/>
              <a:t>Visit Park City: Leading Indicator Example</a:t>
            </a:r>
          </a:p>
        </p:txBody>
      </p:sp>
      <p:sp>
        <p:nvSpPr>
          <p:cNvPr id="4" name="Chart Placeholder 3">
            <a:extLst>
              <a:ext uri="{FF2B5EF4-FFF2-40B4-BE49-F238E27FC236}">
                <a16:creationId xmlns:a16="http://schemas.microsoft.com/office/drawing/2014/main" id="{4D959FD8-F9F8-CCBF-60DF-B8515BB75D0D}"/>
              </a:ext>
            </a:extLst>
          </p:cNvPr>
          <p:cNvSpPr>
            <a:spLocks noGrp="1"/>
          </p:cNvSpPr>
          <p:nvPr>
            <p:ph type="chart" sz="quarter" idx="10"/>
          </p:nvPr>
        </p:nvSpPr>
        <p:spPr>
          <a:xfrm>
            <a:off x="838200" y="1096963"/>
            <a:ext cx="6186055" cy="5087937"/>
          </a:xfrm>
        </p:spPr>
        <p:txBody>
          <a:bodyPr>
            <a:normAutofit/>
          </a:bodyPr>
          <a:lstStyle/>
          <a:p>
            <a:pPr marL="0" indent="0">
              <a:lnSpc>
                <a:spcPct val="120000"/>
              </a:lnSpc>
              <a:buNone/>
            </a:pPr>
            <a:r>
              <a:rPr lang="en-US" b="1" dirty="0">
                <a:solidFill>
                  <a:srgbClr val="B94432"/>
                </a:solidFill>
                <a:latin typeface="Helvetica" pitchFamily="2" charset="0"/>
              </a:rPr>
              <a:t>Leading Indicator</a:t>
            </a:r>
          </a:p>
          <a:p>
            <a:pPr marL="0" indent="0">
              <a:lnSpc>
                <a:spcPct val="120000"/>
              </a:lnSpc>
              <a:buNone/>
            </a:pPr>
            <a:r>
              <a:rPr lang="en-US" dirty="0">
                <a:solidFill>
                  <a:srgbClr val="B94432"/>
                </a:solidFill>
                <a:latin typeface="Helvetica" pitchFamily="2" charset="0"/>
              </a:rPr>
              <a:t>Percentage of Utah residents saying positive effects of tourism outweigh the negative</a:t>
            </a:r>
          </a:p>
          <a:p>
            <a:pPr marL="0" indent="0">
              <a:lnSpc>
                <a:spcPct val="120000"/>
              </a:lnSpc>
              <a:buNone/>
            </a:pPr>
            <a:br>
              <a:rPr lang="en-US" b="1" dirty="0">
                <a:solidFill>
                  <a:srgbClr val="005B3E"/>
                </a:solidFill>
                <a:latin typeface="Helvetica" pitchFamily="2" charset="0"/>
                <a:cs typeface="Plantagenet Cherokee" panose="02020000000000000000" pitchFamily="18" charset="-79"/>
              </a:rPr>
            </a:br>
            <a:r>
              <a:rPr lang="en-US" b="1" dirty="0">
                <a:solidFill>
                  <a:srgbClr val="005B3E"/>
                </a:solidFill>
                <a:latin typeface="Helvetica" pitchFamily="2" charset="0"/>
                <a:cs typeface="Plantagenet Cherokee" panose="02020000000000000000" pitchFamily="18" charset="-79"/>
              </a:rPr>
              <a:t>Benchmark</a:t>
            </a:r>
          </a:p>
          <a:p>
            <a:pPr marL="0" indent="0">
              <a:lnSpc>
                <a:spcPct val="120000"/>
              </a:lnSpc>
              <a:buNone/>
            </a:pPr>
            <a:r>
              <a:rPr lang="en-US" dirty="0">
                <a:solidFill>
                  <a:srgbClr val="005B3E"/>
                </a:solidFill>
                <a:latin typeface="Helvetica" pitchFamily="2" charset="0"/>
                <a:cs typeface="Plantagenet Cherokee" panose="02020000000000000000" pitchFamily="18" charset="-79"/>
              </a:rPr>
              <a:t>Kem C. Gardner Resident Sentiment Survey, February 2022: 59% agree</a:t>
            </a:r>
          </a:p>
        </p:txBody>
      </p:sp>
      <p:pic>
        <p:nvPicPr>
          <p:cNvPr id="11" name="Picture 10">
            <a:extLst>
              <a:ext uri="{FF2B5EF4-FFF2-40B4-BE49-F238E27FC236}">
                <a16:creationId xmlns:a16="http://schemas.microsoft.com/office/drawing/2014/main" id="{0FAC90FD-138E-C374-07C6-5A2200D51C1A}"/>
              </a:ext>
            </a:extLst>
          </p:cNvPr>
          <p:cNvPicPr>
            <a:picLocks noChangeAspect="1"/>
          </p:cNvPicPr>
          <p:nvPr/>
        </p:nvPicPr>
        <p:blipFill rotWithShape="1">
          <a:blip r:embed="rId3"/>
          <a:srcRect b="4856"/>
          <a:stretch/>
        </p:blipFill>
        <p:spPr>
          <a:xfrm>
            <a:off x="7412181" y="1096963"/>
            <a:ext cx="3970002" cy="4888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025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B1CDB-5BE9-E421-8A52-4B9211169818}"/>
              </a:ext>
            </a:extLst>
          </p:cNvPr>
          <p:cNvSpPr>
            <a:spLocks noGrp="1"/>
          </p:cNvSpPr>
          <p:nvPr>
            <p:ph type="title"/>
          </p:nvPr>
        </p:nvSpPr>
        <p:spPr/>
        <p:txBody>
          <a:bodyPr>
            <a:noAutofit/>
          </a:bodyPr>
          <a:lstStyle/>
          <a:p>
            <a:r>
              <a:rPr lang="en-US" sz="3600" dirty="0"/>
              <a:t>Visit Park City: Data Tracking </a:t>
            </a:r>
          </a:p>
        </p:txBody>
      </p:sp>
      <p:sp>
        <p:nvSpPr>
          <p:cNvPr id="10" name="TextBox 9">
            <a:extLst>
              <a:ext uri="{FF2B5EF4-FFF2-40B4-BE49-F238E27FC236}">
                <a16:creationId xmlns:a16="http://schemas.microsoft.com/office/drawing/2014/main" id="{9FAE129D-FD60-1119-64B9-CE80FC677ABD}"/>
              </a:ext>
            </a:extLst>
          </p:cNvPr>
          <p:cNvSpPr txBox="1"/>
          <p:nvPr/>
        </p:nvSpPr>
        <p:spPr>
          <a:xfrm>
            <a:off x="8473338" y="634383"/>
            <a:ext cx="1645920" cy="523220"/>
          </a:xfrm>
          <a:prstGeom prst="rect">
            <a:avLst/>
          </a:prstGeom>
          <a:noFill/>
        </p:spPr>
        <p:txBody>
          <a:bodyPr wrap="square" rtlCol="0">
            <a:spAutoFit/>
          </a:bodyPr>
          <a:lstStyle/>
          <a:p>
            <a:pPr algn="ctr"/>
            <a:r>
              <a:rPr lang="en-US" sz="2800" b="1" dirty="0">
                <a:highlight>
                  <a:srgbClr val="FFFF00"/>
                </a:highlight>
              </a:rPr>
              <a:t>R² = .93</a:t>
            </a:r>
          </a:p>
        </p:txBody>
      </p:sp>
      <p:graphicFrame>
        <p:nvGraphicFramePr>
          <p:cNvPr id="2" name="Chart 1">
            <a:extLst>
              <a:ext uri="{FF2B5EF4-FFF2-40B4-BE49-F238E27FC236}">
                <a16:creationId xmlns:a16="http://schemas.microsoft.com/office/drawing/2014/main" id="{777D78F1-0A5E-498C-336D-FBC05E4953BA}"/>
              </a:ext>
            </a:extLst>
          </p:cNvPr>
          <p:cNvGraphicFramePr>
            <a:graphicFrameLocks/>
          </p:cNvGraphicFramePr>
          <p:nvPr/>
        </p:nvGraphicFramePr>
        <p:xfrm>
          <a:off x="601980" y="1276034"/>
          <a:ext cx="10988040" cy="523957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EFDAF6FE-7FA5-64BE-70E3-60937D3FBB2B}"/>
              </a:ext>
            </a:extLst>
          </p:cNvPr>
          <p:cNvPicPr>
            <a:picLocks noChangeAspect="1"/>
          </p:cNvPicPr>
          <p:nvPr/>
        </p:nvPicPr>
        <p:blipFill>
          <a:blip r:embed="rId4"/>
          <a:stretch>
            <a:fillRect/>
          </a:stretch>
        </p:blipFill>
        <p:spPr>
          <a:xfrm>
            <a:off x="10119258" y="6347497"/>
            <a:ext cx="1929937" cy="413082"/>
          </a:xfrm>
          <a:prstGeom prst="rect">
            <a:avLst/>
          </a:prstGeom>
        </p:spPr>
      </p:pic>
    </p:spTree>
    <p:extLst>
      <p:ext uri="{BB962C8B-B14F-4D97-AF65-F5344CB8AC3E}">
        <p14:creationId xmlns:p14="http://schemas.microsoft.com/office/powerpoint/2010/main" val="201972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43FEAF-30CE-085E-A5BD-9175681CFDEC}"/>
              </a:ext>
            </a:extLst>
          </p:cNvPr>
          <p:cNvSpPr/>
          <p:nvPr/>
        </p:nvSpPr>
        <p:spPr>
          <a:xfrm>
            <a:off x="0" y="0"/>
            <a:ext cx="12191999" cy="6858000"/>
          </a:xfrm>
          <a:prstGeom prst="rect">
            <a:avLst/>
          </a:prstGeom>
          <a:solidFill>
            <a:srgbClr val="B9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254414C-644B-11B7-6212-79231744989C}"/>
              </a:ext>
            </a:extLst>
          </p:cNvPr>
          <p:cNvSpPr txBox="1">
            <a:spLocks/>
          </p:cNvSpPr>
          <p:nvPr/>
        </p:nvSpPr>
        <p:spPr>
          <a:xfrm>
            <a:off x="0" y="2836773"/>
            <a:ext cx="12191998" cy="11844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An Age of Change</a:t>
            </a:r>
          </a:p>
        </p:txBody>
      </p:sp>
    </p:spTree>
    <p:extLst>
      <p:ext uri="{BB962C8B-B14F-4D97-AF65-F5344CB8AC3E}">
        <p14:creationId xmlns:p14="http://schemas.microsoft.com/office/powerpoint/2010/main" val="386163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D9872-0C1C-D794-B230-A15CB7CA3A27}"/>
              </a:ext>
            </a:extLst>
          </p:cNvPr>
          <p:cNvSpPr txBox="1"/>
          <p:nvPr/>
        </p:nvSpPr>
        <p:spPr>
          <a:xfrm>
            <a:off x="1780926" y="4452557"/>
            <a:ext cx="1467069" cy="646331"/>
          </a:xfrm>
          <a:prstGeom prst="rect">
            <a:avLst/>
          </a:prstGeom>
          <a:noFill/>
        </p:spPr>
        <p:txBody>
          <a:bodyPr wrap="none" rtlCol="0">
            <a:spAutoFit/>
          </a:bodyPr>
          <a:lstStyle/>
          <a:p>
            <a:pPr algn="ctr"/>
            <a:r>
              <a:rPr lang="en-US" sz="3600" dirty="0">
                <a:latin typeface="Helvetica" pitchFamily="2" charset="0"/>
              </a:rPr>
              <a:t>trends</a:t>
            </a:r>
          </a:p>
        </p:txBody>
      </p:sp>
      <p:sp>
        <p:nvSpPr>
          <p:cNvPr id="3" name="TextBox 2">
            <a:extLst>
              <a:ext uri="{FF2B5EF4-FFF2-40B4-BE49-F238E27FC236}">
                <a16:creationId xmlns:a16="http://schemas.microsoft.com/office/drawing/2014/main" id="{ADF998D3-26C7-4B26-F5A2-BC4143B2E0F7}"/>
              </a:ext>
            </a:extLst>
          </p:cNvPr>
          <p:cNvSpPr txBox="1"/>
          <p:nvPr/>
        </p:nvSpPr>
        <p:spPr>
          <a:xfrm>
            <a:off x="5323993" y="4452557"/>
            <a:ext cx="1544013" cy="646331"/>
          </a:xfrm>
          <a:prstGeom prst="rect">
            <a:avLst/>
          </a:prstGeom>
          <a:noFill/>
        </p:spPr>
        <p:txBody>
          <a:bodyPr wrap="none" rtlCol="0">
            <a:spAutoFit/>
          </a:bodyPr>
          <a:lstStyle/>
          <a:p>
            <a:pPr algn="ctr"/>
            <a:r>
              <a:rPr lang="en-US" sz="3600" dirty="0">
                <a:latin typeface="Helvetica" pitchFamily="2" charset="0"/>
              </a:rPr>
              <a:t>stories</a:t>
            </a:r>
          </a:p>
        </p:txBody>
      </p:sp>
      <p:sp>
        <p:nvSpPr>
          <p:cNvPr id="4" name="TextBox 3">
            <a:extLst>
              <a:ext uri="{FF2B5EF4-FFF2-40B4-BE49-F238E27FC236}">
                <a16:creationId xmlns:a16="http://schemas.microsoft.com/office/drawing/2014/main" id="{D32AD4B4-CB8F-43E1-B6A8-1A7ECE92350C}"/>
              </a:ext>
            </a:extLst>
          </p:cNvPr>
          <p:cNvSpPr txBox="1"/>
          <p:nvPr/>
        </p:nvSpPr>
        <p:spPr>
          <a:xfrm>
            <a:off x="8598398" y="4452557"/>
            <a:ext cx="2185214" cy="646331"/>
          </a:xfrm>
          <a:prstGeom prst="rect">
            <a:avLst/>
          </a:prstGeom>
          <a:noFill/>
        </p:spPr>
        <p:txBody>
          <a:bodyPr wrap="none" rtlCol="0">
            <a:spAutoFit/>
          </a:bodyPr>
          <a:lstStyle/>
          <a:p>
            <a:pPr algn="ctr"/>
            <a:r>
              <a:rPr lang="en-US" sz="3600" dirty="0">
                <a:latin typeface="Helvetica" pitchFamily="2" charset="0"/>
              </a:rPr>
              <a:t>strategies</a:t>
            </a:r>
          </a:p>
        </p:txBody>
      </p:sp>
      <p:sp>
        <p:nvSpPr>
          <p:cNvPr id="5" name="Oval 4">
            <a:extLst>
              <a:ext uri="{FF2B5EF4-FFF2-40B4-BE49-F238E27FC236}">
                <a16:creationId xmlns:a16="http://schemas.microsoft.com/office/drawing/2014/main" id="{227B8BA4-3B16-569C-811F-77FDBD6CA060}"/>
              </a:ext>
            </a:extLst>
          </p:cNvPr>
          <p:cNvSpPr/>
          <p:nvPr/>
        </p:nvSpPr>
        <p:spPr>
          <a:xfrm>
            <a:off x="1345166" y="1987133"/>
            <a:ext cx="2312234" cy="2312234"/>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A3684B9-3F36-074E-24C6-FC9A199BDC33}"/>
              </a:ext>
            </a:extLst>
          </p:cNvPr>
          <p:cNvSpPr/>
          <p:nvPr/>
        </p:nvSpPr>
        <p:spPr>
          <a:xfrm>
            <a:off x="4939883" y="1987133"/>
            <a:ext cx="2312234" cy="2312234"/>
          </a:xfrm>
          <a:prstGeom prst="ellipse">
            <a:avLst/>
          </a:prstGeom>
          <a:solidFill>
            <a:srgbClr val="008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2B17C6-EB10-994D-5048-D52E7A070FC4}"/>
              </a:ext>
            </a:extLst>
          </p:cNvPr>
          <p:cNvSpPr/>
          <p:nvPr/>
        </p:nvSpPr>
        <p:spPr>
          <a:xfrm>
            <a:off x="8534600" y="1987133"/>
            <a:ext cx="2312234" cy="2312234"/>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F6039E65-8F3C-756A-8DB8-6418AF4AFCC2}"/>
              </a:ext>
            </a:extLst>
          </p:cNvPr>
          <p:cNvSpPr/>
          <p:nvPr/>
        </p:nvSpPr>
        <p:spPr>
          <a:xfrm>
            <a:off x="3932764" y="2711345"/>
            <a:ext cx="686000" cy="863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655DBDED-A63D-2E45-7B18-C6351790BD8B}"/>
              </a:ext>
            </a:extLst>
          </p:cNvPr>
          <p:cNvSpPr/>
          <p:nvPr/>
        </p:nvSpPr>
        <p:spPr>
          <a:xfrm>
            <a:off x="7573236" y="2711345"/>
            <a:ext cx="686000" cy="863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AF99E2AE-2183-C16C-B4A5-38841CF6F9B6}"/>
              </a:ext>
            </a:extLst>
          </p:cNvPr>
          <p:cNvPicPr>
            <a:picLocks noChangeAspect="1"/>
          </p:cNvPicPr>
          <p:nvPr/>
        </p:nvPicPr>
        <p:blipFill>
          <a:blip r:embed="rId3"/>
          <a:stretch>
            <a:fillRect/>
          </a:stretch>
        </p:blipFill>
        <p:spPr>
          <a:xfrm>
            <a:off x="1873318" y="2502107"/>
            <a:ext cx="1282283" cy="1282283"/>
          </a:xfrm>
          <a:prstGeom prst="rect">
            <a:avLst/>
          </a:prstGeom>
        </p:spPr>
      </p:pic>
      <p:pic>
        <p:nvPicPr>
          <p:cNvPr id="18" name="Picture 17" descr="Icon&#10;&#10;Description automatically generated">
            <a:extLst>
              <a:ext uri="{FF2B5EF4-FFF2-40B4-BE49-F238E27FC236}">
                <a16:creationId xmlns:a16="http://schemas.microsoft.com/office/drawing/2014/main" id="{2049C162-4571-80B2-9A1D-C4B9EB0B192D}"/>
              </a:ext>
            </a:extLst>
          </p:cNvPr>
          <p:cNvPicPr>
            <a:picLocks noChangeAspect="1"/>
          </p:cNvPicPr>
          <p:nvPr/>
        </p:nvPicPr>
        <p:blipFill>
          <a:blip r:embed="rId4"/>
          <a:stretch>
            <a:fillRect/>
          </a:stretch>
        </p:blipFill>
        <p:spPr>
          <a:xfrm>
            <a:off x="9018531" y="2451307"/>
            <a:ext cx="1485693" cy="1485693"/>
          </a:xfrm>
          <a:prstGeom prst="rect">
            <a:avLst/>
          </a:prstGeom>
        </p:spPr>
      </p:pic>
      <p:pic>
        <p:nvPicPr>
          <p:cNvPr id="20" name="Picture 19" descr="Icon&#10;&#10;Description automatically generated">
            <a:extLst>
              <a:ext uri="{FF2B5EF4-FFF2-40B4-BE49-F238E27FC236}">
                <a16:creationId xmlns:a16="http://schemas.microsoft.com/office/drawing/2014/main" id="{8E7C4572-7502-0DB4-B314-4FB57DD3D1E2}"/>
              </a:ext>
            </a:extLst>
          </p:cNvPr>
          <p:cNvPicPr>
            <a:picLocks noChangeAspect="1"/>
          </p:cNvPicPr>
          <p:nvPr/>
        </p:nvPicPr>
        <p:blipFill>
          <a:blip r:embed="rId5"/>
          <a:stretch>
            <a:fillRect/>
          </a:stretch>
        </p:blipFill>
        <p:spPr>
          <a:xfrm>
            <a:off x="5323994" y="2280559"/>
            <a:ext cx="1580242" cy="1580242"/>
          </a:xfrm>
          <a:prstGeom prst="rect">
            <a:avLst/>
          </a:prstGeom>
        </p:spPr>
      </p:pic>
    </p:spTree>
    <p:extLst>
      <p:ext uri="{BB962C8B-B14F-4D97-AF65-F5344CB8AC3E}">
        <p14:creationId xmlns:p14="http://schemas.microsoft.com/office/powerpoint/2010/main" val="118210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F7C5EF80-943C-EDDB-9004-CB2B366D3826}"/>
              </a:ext>
            </a:extLst>
          </p:cNvPr>
          <p:cNvCxnSpPr>
            <a:cxnSpLocks/>
          </p:cNvCxnSpPr>
          <p:nvPr/>
        </p:nvCxnSpPr>
        <p:spPr>
          <a:xfrm>
            <a:off x="2540000" y="3517900"/>
            <a:ext cx="7188200"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7AB9E20-42D6-8CD5-9C26-52FE1EA35DDB}"/>
              </a:ext>
            </a:extLst>
          </p:cNvPr>
          <p:cNvCxnSpPr>
            <a:cxnSpLocks/>
          </p:cNvCxnSpPr>
          <p:nvPr/>
        </p:nvCxnSpPr>
        <p:spPr>
          <a:xfrm>
            <a:off x="6134100" y="1498600"/>
            <a:ext cx="0" cy="406400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6AA5E8-B8AD-42E2-45A5-972C8CDE650E}"/>
              </a:ext>
            </a:extLst>
          </p:cNvPr>
          <p:cNvSpPr txBox="1"/>
          <p:nvPr/>
        </p:nvSpPr>
        <p:spPr>
          <a:xfrm>
            <a:off x="355605" y="3090564"/>
            <a:ext cx="2006593" cy="923330"/>
          </a:xfrm>
          <a:prstGeom prst="rect">
            <a:avLst/>
          </a:prstGeom>
          <a:noFill/>
        </p:spPr>
        <p:txBody>
          <a:bodyPr wrap="square" rtlCol="0">
            <a:spAutoFit/>
          </a:bodyPr>
          <a:lstStyle/>
          <a:p>
            <a:pPr algn="r"/>
            <a:r>
              <a:rPr lang="en-US" b="1" dirty="0">
                <a:solidFill>
                  <a:srgbClr val="008F7F"/>
                </a:solidFill>
                <a:latin typeface="Helvetica" pitchFamily="2" charset="0"/>
              </a:rPr>
              <a:t>death of the personal vehicle road trip</a:t>
            </a:r>
          </a:p>
        </p:txBody>
      </p:sp>
      <p:sp>
        <p:nvSpPr>
          <p:cNvPr id="9" name="TextBox 8">
            <a:extLst>
              <a:ext uri="{FF2B5EF4-FFF2-40B4-BE49-F238E27FC236}">
                <a16:creationId xmlns:a16="http://schemas.microsoft.com/office/drawing/2014/main" id="{17963EBB-BD8E-1AD4-30DC-3A945D4CFD4B}"/>
              </a:ext>
            </a:extLst>
          </p:cNvPr>
          <p:cNvSpPr txBox="1"/>
          <p:nvPr/>
        </p:nvSpPr>
        <p:spPr>
          <a:xfrm>
            <a:off x="9855198" y="3186499"/>
            <a:ext cx="1981197" cy="646331"/>
          </a:xfrm>
          <a:prstGeom prst="rect">
            <a:avLst/>
          </a:prstGeom>
          <a:noFill/>
        </p:spPr>
        <p:txBody>
          <a:bodyPr wrap="square" rtlCol="0">
            <a:spAutoFit/>
          </a:bodyPr>
          <a:lstStyle/>
          <a:p>
            <a:r>
              <a:rPr lang="en-US" b="1" dirty="0">
                <a:solidFill>
                  <a:srgbClr val="008F7F"/>
                </a:solidFill>
                <a:latin typeface="Helvetica" pitchFamily="2" charset="0"/>
              </a:rPr>
              <a:t>electrification of the road trip</a:t>
            </a:r>
          </a:p>
        </p:txBody>
      </p:sp>
      <p:sp>
        <p:nvSpPr>
          <p:cNvPr id="12" name="TextBox 11">
            <a:extLst>
              <a:ext uri="{FF2B5EF4-FFF2-40B4-BE49-F238E27FC236}">
                <a16:creationId xmlns:a16="http://schemas.microsoft.com/office/drawing/2014/main" id="{6B0AFE16-922B-1190-D33C-6C1072A4B972}"/>
              </a:ext>
            </a:extLst>
          </p:cNvPr>
          <p:cNvSpPr txBox="1"/>
          <p:nvPr/>
        </p:nvSpPr>
        <p:spPr>
          <a:xfrm>
            <a:off x="5249572" y="423564"/>
            <a:ext cx="1728657" cy="923330"/>
          </a:xfrm>
          <a:prstGeom prst="rect">
            <a:avLst/>
          </a:prstGeom>
          <a:noFill/>
        </p:spPr>
        <p:txBody>
          <a:bodyPr wrap="square" rtlCol="0">
            <a:spAutoFit/>
          </a:bodyPr>
          <a:lstStyle/>
          <a:p>
            <a:pPr algn="ctr"/>
            <a:r>
              <a:rPr lang="en-US" b="1" dirty="0">
                <a:solidFill>
                  <a:srgbClr val="008F7F"/>
                </a:solidFill>
                <a:latin typeface="Helvetica" pitchFamily="2" charset="0"/>
              </a:rPr>
              <a:t>takeover of autonomous vehicles</a:t>
            </a:r>
          </a:p>
        </p:txBody>
      </p:sp>
      <p:sp>
        <p:nvSpPr>
          <p:cNvPr id="13" name="TextBox 12">
            <a:extLst>
              <a:ext uri="{FF2B5EF4-FFF2-40B4-BE49-F238E27FC236}">
                <a16:creationId xmlns:a16="http://schemas.microsoft.com/office/drawing/2014/main" id="{89E7DACB-2F67-D895-7AAD-B6F9F5C17E38}"/>
              </a:ext>
            </a:extLst>
          </p:cNvPr>
          <p:cNvSpPr txBox="1"/>
          <p:nvPr/>
        </p:nvSpPr>
        <p:spPr>
          <a:xfrm>
            <a:off x="4963019" y="5714306"/>
            <a:ext cx="2342161" cy="923330"/>
          </a:xfrm>
          <a:prstGeom prst="rect">
            <a:avLst/>
          </a:prstGeom>
          <a:noFill/>
        </p:spPr>
        <p:txBody>
          <a:bodyPr wrap="square" rtlCol="0">
            <a:spAutoFit/>
          </a:bodyPr>
          <a:lstStyle/>
          <a:p>
            <a:pPr algn="ctr"/>
            <a:r>
              <a:rPr lang="en-US" b="1" dirty="0">
                <a:solidFill>
                  <a:srgbClr val="008F7F"/>
                </a:solidFill>
                <a:latin typeface="Helvetica" pitchFamily="2" charset="0"/>
              </a:rPr>
              <a:t>persistence of driver-operated vehicles</a:t>
            </a:r>
          </a:p>
        </p:txBody>
      </p:sp>
      <p:sp>
        <p:nvSpPr>
          <p:cNvPr id="14" name="TextBox 13">
            <a:extLst>
              <a:ext uri="{FF2B5EF4-FFF2-40B4-BE49-F238E27FC236}">
                <a16:creationId xmlns:a16="http://schemas.microsoft.com/office/drawing/2014/main" id="{9BB37B2B-169A-8DD9-06F5-174C03C0FD18}"/>
              </a:ext>
            </a:extLst>
          </p:cNvPr>
          <p:cNvSpPr txBox="1"/>
          <p:nvPr/>
        </p:nvSpPr>
        <p:spPr>
          <a:xfrm>
            <a:off x="6310311" y="1498600"/>
            <a:ext cx="3368677" cy="1815882"/>
          </a:xfrm>
          <a:prstGeom prst="rect">
            <a:avLst/>
          </a:prstGeom>
          <a:noFill/>
        </p:spPr>
        <p:txBody>
          <a:bodyPr wrap="square" rtlCol="0">
            <a:spAutoFit/>
          </a:bodyPr>
          <a:lstStyle/>
          <a:p>
            <a:r>
              <a:rPr lang="en-US" sz="1600" b="1" dirty="0">
                <a:latin typeface="Helvetica" pitchFamily="2" charset="0"/>
              </a:rPr>
              <a:t>POD PEOPLE</a:t>
            </a:r>
          </a:p>
          <a:p>
            <a:pPr marL="285750" indent="-285750">
              <a:buFont typeface="Arial" panose="020B0604020202020204" pitchFamily="34" charset="0"/>
              <a:buChar char="•"/>
            </a:pPr>
            <a:r>
              <a:rPr lang="en-US" sz="1600" dirty="0">
                <a:latin typeface="Helvetica" pitchFamily="2" charset="0"/>
              </a:rPr>
              <a:t>Visitors arrive in autonomous on-demand electric cars</a:t>
            </a:r>
          </a:p>
          <a:p>
            <a:pPr marL="285750" indent="-285750">
              <a:buFont typeface="Arial" panose="020B0604020202020204" pitchFamily="34" charset="0"/>
              <a:buChar char="•"/>
            </a:pPr>
            <a:r>
              <a:rPr lang="en-US" sz="1600" dirty="0">
                <a:latin typeface="Helvetica" pitchFamily="2" charset="0"/>
              </a:rPr>
              <a:t>Reduced need for parking</a:t>
            </a:r>
          </a:p>
          <a:p>
            <a:pPr marL="285750" indent="-285750">
              <a:buFont typeface="Arial" panose="020B0604020202020204" pitchFamily="34" charset="0"/>
              <a:buChar char="•"/>
            </a:pPr>
            <a:r>
              <a:rPr lang="en-US" sz="1600" dirty="0">
                <a:latin typeface="Helvetica" pitchFamily="2" charset="0"/>
              </a:rPr>
              <a:t>All participants can see sights</a:t>
            </a:r>
          </a:p>
          <a:p>
            <a:pPr marL="285750" indent="-285750">
              <a:buFont typeface="Arial" panose="020B0604020202020204" pitchFamily="34" charset="0"/>
              <a:buChar char="•"/>
            </a:pPr>
            <a:r>
              <a:rPr lang="en-US" sz="1600" dirty="0">
                <a:latin typeface="Helvetica" pitchFamily="2" charset="0"/>
              </a:rPr>
              <a:t>Promote relaxing experience</a:t>
            </a:r>
          </a:p>
          <a:p>
            <a:pPr marL="285750" indent="-285750">
              <a:buFont typeface="Arial" panose="020B0604020202020204" pitchFamily="34" charset="0"/>
              <a:buChar char="•"/>
            </a:pPr>
            <a:endParaRPr lang="en-US" sz="1600" dirty="0">
              <a:latin typeface="Helvetica" pitchFamily="2" charset="0"/>
            </a:endParaRPr>
          </a:p>
        </p:txBody>
      </p:sp>
      <p:sp>
        <p:nvSpPr>
          <p:cNvPr id="15" name="TextBox 14">
            <a:extLst>
              <a:ext uri="{FF2B5EF4-FFF2-40B4-BE49-F238E27FC236}">
                <a16:creationId xmlns:a16="http://schemas.microsoft.com/office/drawing/2014/main" id="{7510CA27-FFE4-225B-0421-FCCC45229276}"/>
              </a:ext>
            </a:extLst>
          </p:cNvPr>
          <p:cNvSpPr txBox="1"/>
          <p:nvPr/>
        </p:nvSpPr>
        <p:spPr>
          <a:xfrm>
            <a:off x="6311901" y="3695005"/>
            <a:ext cx="3367085" cy="1815882"/>
          </a:xfrm>
          <a:prstGeom prst="rect">
            <a:avLst/>
          </a:prstGeom>
          <a:noFill/>
        </p:spPr>
        <p:txBody>
          <a:bodyPr wrap="square" rtlCol="0">
            <a:spAutoFit/>
          </a:bodyPr>
          <a:lstStyle/>
          <a:p>
            <a:r>
              <a:rPr lang="en-US" sz="1600" b="1" dirty="0">
                <a:latin typeface="Helvetica" pitchFamily="2" charset="0"/>
              </a:rPr>
              <a:t>BORN TO BE WIRED</a:t>
            </a:r>
          </a:p>
          <a:p>
            <a:pPr marL="285750" indent="-285750">
              <a:buFont typeface="Arial" panose="020B0604020202020204" pitchFamily="34" charset="0"/>
              <a:buChar char="•"/>
            </a:pPr>
            <a:r>
              <a:rPr lang="en-US" sz="1600" dirty="0">
                <a:latin typeface="Helvetica" pitchFamily="2" charset="0"/>
              </a:rPr>
              <a:t>Classic road trip culture, but electrified</a:t>
            </a:r>
          </a:p>
          <a:p>
            <a:pPr marL="285750" indent="-285750">
              <a:buFont typeface="Arial" panose="020B0604020202020204" pitchFamily="34" charset="0"/>
              <a:buChar char="•"/>
            </a:pPr>
            <a:r>
              <a:rPr lang="en-US" sz="1600" dirty="0">
                <a:latin typeface="Helvetica" pitchFamily="2" charset="0"/>
              </a:rPr>
              <a:t>Still need parking lots, but with charging infrastructure</a:t>
            </a:r>
          </a:p>
          <a:p>
            <a:pPr marL="285750" indent="-285750">
              <a:buFont typeface="Arial" panose="020B0604020202020204" pitchFamily="34" charset="0"/>
              <a:buChar char="•"/>
            </a:pPr>
            <a:r>
              <a:rPr lang="en-US" sz="1600" dirty="0">
                <a:latin typeface="Helvetica" pitchFamily="2" charset="0"/>
              </a:rPr>
              <a:t>Market individuality and freedom of the open road</a:t>
            </a:r>
          </a:p>
        </p:txBody>
      </p:sp>
      <p:sp>
        <p:nvSpPr>
          <p:cNvPr id="16" name="TextBox 15">
            <a:extLst>
              <a:ext uri="{FF2B5EF4-FFF2-40B4-BE49-F238E27FC236}">
                <a16:creationId xmlns:a16="http://schemas.microsoft.com/office/drawing/2014/main" id="{5E7522DA-C97B-9A31-34E0-A8F63BD77A62}"/>
              </a:ext>
            </a:extLst>
          </p:cNvPr>
          <p:cNvSpPr txBox="1"/>
          <p:nvPr/>
        </p:nvSpPr>
        <p:spPr>
          <a:xfrm>
            <a:off x="2539999" y="1550312"/>
            <a:ext cx="3416291" cy="2062103"/>
          </a:xfrm>
          <a:prstGeom prst="rect">
            <a:avLst/>
          </a:prstGeom>
          <a:noFill/>
        </p:spPr>
        <p:txBody>
          <a:bodyPr wrap="square" rtlCol="0">
            <a:spAutoFit/>
          </a:bodyPr>
          <a:lstStyle/>
          <a:p>
            <a:r>
              <a:rPr lang="en-US" sz="1600" b="1" dirty="0">
                <a:latin typeface="Helvetica" pitchFamily="2" charset="0"/>
              </a:rPr>
              <a:t>MASS MOVEMENT</a:t>
            </a:r>
          </a:p>
          <a:p>
            <a:pPr marL="285750" indent="-285750">
              <a:buFont typeface="Arial" panose="020B0604020202020204" pitchFamily="34" charset="0"/>
              <a:buChar char="•"/>
            </a:pPr>
            <a:r>
              <a:rPr lang="en-US" sz="1600" dirty="0">
                <a:latin typeface="Helvetica" pitchFamily="2" charset="0"/>
              </a:rPr>
              <a:t>Visitors arrive in autonomous group vehicles</a:t>
            </a:r>
          </a:p>
          <a:p>
            <a:pPr marL="285750" indent="-285750">
              <a:buFont typeface="Arial" panose="020B0604020202020204" pitchFamily="34" charset="0"/>
              <a:buChar char="•"/>
            </a:pPr>
            <a:r>
              <a:rPr lang="en-US" sz="1600" dirty="0">
                <a:latin typeface="Helvetica" pitchFamily="2" charset="0"/>
              </a:rPr>
              <a:t>Group activity asset development</a:t>
            </a:r>
          </a:p>
          <a:p>
            <a:pPr marL="285750" indent="-285750">
              <a:buFont typeface="Arial" panose="020B0604020202020204" pitchFamily="34" charset="0"/>
              <a:buChar char="•"/>
            </a:pPr>
            <a:r>
              <a:rPr lang="en-US" sz="1600" dirty="0">
                <a:latin typeface="Helvetica" pitchFamily="2" charset="0"/>
              </a:rPr>
              <a:t>Creation of multiple automated itineraries</a:t>
            </a:r>
          </a:p>
          <a:p>
            <a:pPr marL="285750" indent="-285750">
              <a:buFont typeface="Arial" panose="020B0604020202020204" pitchFamily="34" charset="0"/>
              <a:buChar char="•"/>
            </a:pPr>
            <a:endParaRPr lang="en-US" sz="1600" dirty="0">
              <a:latin typeface="Helvetica" pitchFamily="2" charset="0"/>
            </a:endParaRPr>
          </a:p>
        </p:txBody>
      </p:sp>
      <p:sp>
        <p:nvSpPr>
          <p:cNvPr id="17" name="TextBox 16">
            <a:extLst>
              <a:ext uri="{FF2B5EF4-FFF2-40B4-BE49-F238E27FC236}">
                <a16:creationId xmlns:a16="http://schemas.microsoft.com/office/drawing/2014/main" id="{23C505A4-69F6-109C-EDAA-0F6E80FE2BDE}"/>
              </a:ext>
            </a:extLst>
          </p:cNvPr>
          <p:cNvSpPr txBox="1"/>
          <p:nvPr/>
        </p:nvSpPr>
        <p:spPr>
          <a:xfrm>
            <a:off x="2539998" y="3695005"/>
            <a:ext cx="3416285" cy="1815882"/>
          </a:xfrm>
          <a:prstGeom prst="rect">
            <a:avLst/>
          </a:prstGeom>
          <a:noFill/>
        </p:spPr>
        <p:txBody>
          <a:bodyPr wrap="square" rtlCol="0">
            <a:spAutoFit/>
          </a:bodyPr>
          <a:lstStyle/>
          <a:p>
            <a:r>
              <a:rPr lang="en-US" sz="1600" b="1" dirty="0">
                <a:latin typeface="Helvetica" pitchFamily="2" charset="0"/>
              </a:rPr>
              <a:t>LAND CRUISERS</a:t>
            </a:r>
          </a:p>
          <a:p>
            <a:pPr marL="285750" indent="-285750">
              <a:buFont typeface="Arial" panose="020B0604020202020204" pitchFamily="34" charset="0"/>
              <a:buChar char="•"/>
            </a:pPr>
            <a:r>
              <a:rPr lang="en-US" sz="1600" dirty="0">
                <a:latin typeface="Helvetica" pitchFamily="2" charset="0"/>
              </a:rPr>
              <a:t>Group tours in driver-operated buses</a:t>
            </a:r>
          </a:p>
          <a:p>
            <a:pPr marL="285750" indent="-285750">
              <a:buFont typeface="Arial" panose="020B0604020202020204" pitchFamily="34" charset="0"/>
              <a:buChar char="•"/>
            </a:pPr>
            <a:r>
              <a:rPr lang="en-US" sz="1600" dirty="0">
                <a:latin typeface="Helvetica" pitchFamily="2" charset="0"/>
              </a:rPr>
              <a:t>Provision of well-trained tour guides as drivers</a:t>
            </a:r>
          </a:p>
          <a:p>
            <a:pPr marL="285750" indent="-285750">
              <a:buFont typeface="Arial" panose="020B0604020202020204" pitchFamily="34" charset="0"/>
              <a:buChar char="•"/>
            </a:pPr>
            <a:r>
              <a:rPr lang="en-US" sz="1600" dirty="0">
                <a:latin typeface="Helvetica" pitchFamily="2" charset="0"/>
              </a:rPr>
              <a:t>Market enrichment of the road trip; educational opportunities</a:t>
            </a:r>
          </a:p>
        </p:txBody>
      </p:sp>
    </p:spTree>
    <p:extLst>
      <p:ext uri="{BB962C8B-B14F-4D97-AF65-F5344CB8AC3E}">
        <p14:creationId xmlns:p14="http://schemas.microsoft.com/office/powerpoint/2010/main" val="17799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ED06A-6159-5B47-05BD-3BACCA41D84F}"/>
              </a:ext>
            </a:extLst>
          </p:cNvPr>
          <p:cNvSpPr txBox="1"/>
          <p:nvPr/>
        </p:nvSpPr>
        <p:spPr>
          <a:xfrm>
            <a:off x="1403578" y="4472083"/>
            <a:ext cx="2409634" cy="461665"/>
          </a:xfrm>
          <a:prstGeom prst="rect">
            <a:avLst/>
          </a:prstGeom>
          <a:noFill/>
        </p:spPr>
        <p:txBody>
          <a:bodyPr wrap="none" rtlCol="0">
            <a:spAutoFit/>
          </a:bodyPr>
          <a:lstStyle/>
          <a:p>
            <a:pPr algn="ctr"/>
            <a:r>
              <a:rPr lang="en-US" sz="2400" dirty="0">
                <a:latin typeface="Helvetica" pitchFamily="2" charset="0"/>
              </a:rPr>
              <a:t>no regret moves</a:t>
            </a:r>
          </a:p>
        </p:txBody>
      </p:sp>
      <p:sp>
        <p:nvSpPr>
          <p:cNvPr id="3" name="TextBox 2">
            <a:extLst>
              <a:ext uri="{FF2B5EF4-FFF2-40B4-BE49-F238E27FC236}">
                <a16:creationId xmlns:a16="http://schemas.microsoft.com/office/drawing/2014/main" id="{F81E8570-E6AA-2FEE-4F80-9C33A28F9BBF}"/>
              </a:ext>
            </a:extLst>
          </p:cNvPr>
          <p:cNvSpPr txBox="1"/>
          <p:nvPr/>
        </p:nvSpPr>
        <p:spPr>
          <a:xfrm>
            <a:off x="4315130" y="4472083"/>
            <a:ext cx="1399742" cy="461665"/>
          </a:xfrm>
          <a:prstGeom prst="rect">
            <a:avLst/>
          </a:prstGeom>
          <a:noFill/>
        </p:spPr>
        <p:txBody>
          <a:bodyPr wrap="none" rtlCol="0">
            <a:spAutoFit/>
          </a:bodyPr>
          <a:lstStyle/>
          <a:p>
            <a:pPr algn="ctr"/>
            <a:r>
              <a:rPr lang="en-US" sz="2400" dirty="0">
                <a:latin typeface="Helvetica" pitchFamily="2" charset="0"/>
              </a:rPr>
              <a:t>little bets</a:t>
            </a:r>
          </a:p>
        </p:txBody>
      </p:sp>
      <p:sp>
        <p:nvSpPr>
          <p:cNvPr id="4" name="TextBox 3">
            <a:extLst>
              <a:ext uri="{FF2B5EF4-FFF2-40B4-BE49-F238E27FC236}">
                <a16:creationId xmlns:a16="http://schemas.microsoft.com/office/drawing/2014/main" id="{30BBCB16-9254-B675-D35F-CF718E48E839}"/>
              </a:ext>
            </a:extLst>
          </p:cNvPr>
          <p:cNvSpPr txBox="1"/>
          <p:nvPr/>
        </p:nvSpPr>
        <p:spPr>
          <a:xfrm>
            <a:off x="6205896" y="4460095"/>
            <a:ext cx="2565126" cy="461665"/>
          </a:xfrm>
          <a:prstGeom prst="rect">
            <a:avLst/>
          </a:prstGeom>
          <a:noFill/>
        </p:spPr>
        <p:txBody>
          <a:bodyPr wrap="none" rtlCol="0">
            <a:spAutoFit/>
          </a:bodyPr>
          <a:lstStyle/>
          <a:p>
            <a:pPr algn="ctr"/>
            <a:r>
              <a:rPr lang="en-US" sz="2400" dirty="0">
                <a:latin typeface="Helvetica" pitchFamily="2" charset="0"/>
              </a:rPr>
              <a:t>options &amp; hedges</a:t>
            </a:r>
          </a:p>
        </p:txBody>
      </p:sp>
      <p:sp>
        <p:nvSpPr>
          <p:cNvPr id="5" name="TextBox 4">
            <a:extLst>
              <a:ext uri="{FF2B5EF4-FFF2-40B4-BE49-F238E27FC236}">
                <a16:creationId xmlns:a16="http://schemas.microsoft.com/office/drawing/2014/main" id="{72D56C19-5AB1-A466-EFF1-60AF0F699B3A}"/>
              </a:ext>
            </a:extLst>
          </p:cNvPr>
          <p:cNvSpPr txBox="1"/>
          <p:nvPr/>
        </p:nvSpPr>
        <p:spPr>
          <a:xfrm>
            <a:off x="9196469" y="4472083"/>
            <a:ext cx="1263487" cy="461665"/>
          </a:xfrm>
          <a:prstGeom prst="rect">
            <a:avLst/>
          </a:prstGeom>
          <a:noFill/>
        </p:spPr>
        <p:txBody>
          <a:bodyPr wrap="none" rtlCol="0">
            <a:spAutoFit/>
          </a:bodyPr>
          <a:lstStyle/>
          <a:p>
            <a:pPr algn="ctr"/>
            <a:r>
              <a:rPr lang="en-US" sz="2400" dirty="0">
                <a:latin typeface="Helvetica" pitchFamily="2" charset="0"/>
              </a:rPr>
              <a:t>big bets</a:t>
            </a:r>
          </a:p>
        </p:txBody>
      </p:sp>
      <p:sp>
        <p:nvSpPr>
          <p:cNvPr id="6" name="Oval 5">
            <a:extLst>
              <a:ext uri="{FF2B5EF4-FFF2-40B4-BE49-F238E27FC236}">
                <a16:creationId xmlns:a16="http://schemas.microsoft.com/office/drawing/2014/main" id="{1F783B66-9B8A-20B2-E9DD-D5667E29ECCB}"/>
              </a:ext>
            </a:extLst>
          </p:cNvPr>
          <p:cNvSpPr/>
          <p:nvPr/>
        </p:nvSpPr>
        <p:spPr>
          <a:xfrm>
            <a:off x="1613647" y="2206875"/>
            <a:ext cx="1989496" cy="1989496"/>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9CED74-BBBF-9F15-BE59-F3B833421186}"/>
              </a:ext>
            </a:extLst>
          </p:cNvPr>
          <p:cNvSpPr/>
          <p:nvPr/>
        </p:nvSpPr>
        <p:spPr>
          <a:xfrm>
            <a:off x="4020253" y="2206873"/>
            <a:ext cx="1989496" cy="1989496"/>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A930F2-1461-526E-ABB0-5D1ABBFECE6C}"/>
              </a:ext>
            </a:extLst>
          </p:cNvPr>
          <p:cNvSpPr/>
          <p:nvPr/>
        </p:nvSpPr>
        <p:spPr>
          <a:xfrm>
            <a:off x="6426859" y="2206874"/>
            <a:ext cx="1989496" cy="1989496"/>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1B2729-2BDF-DB60-37F3-1DC02B57E1A2}"/>
              </a:ext>
            </a:extLst>
          </p:cNvPr>
          <p:cNvSpPr/>
          <p:nvPr/>
        </p:nvSpPr>
        <p:spPr>
          <a:xfrm>
            <a:off x="8833465" y="2220322"/>
            <a:ext cx="1989496" cy="1989496"/>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2380A533-DC86-9548-10E0-22CCF6051A7D}"/>
              </a:ext>
            </a:extLst>
          </p:cNvPr>
          <p:cNvPicPr>
            <a:picLocks noChangeAspect="1"/>
          </p:cNvPicPr>
          <p:nvPr/>
        </p:nvPicPr>
        <p:blipFill>
          <a:blip r:embed="rId3"/>
          <a:stretch>
            <a:fillRect/>
          </a:stretch>
        </p:blipFill>
        <p:spPr>
          <a:xfrm>
            <a:off x="4271645" y="2517618"/>
            <a:ext cx="1394904" cy="1394904"/>
          </a:xfrm>
          <a:prstGeom prst="rect">
            <a:avLst/>
          </a:prstGeom>
        </p:spPr>
      </p:pic>
      <p:pic>
        <p:nvPicPr>
          <p:cNvPr id="21" name="Picture 20" descr="Logo, icon&#10;&#10;Description automatically generated">
            <a:extLst>
              <a:ext uri="{FF2B5EF4-FFF2-40B4-BE49-F238E27FC236}">
                <a16:creationId xmlns:a16="http://schemas.microsoft.com/office/drawing/2014/main" id="{20821634-143A-A769-3DAB-90C2F9CA27B8}"/>
              </a:ext>
            </a:extLst>
          </p:cNvPr>
          <p:cNvPicPr>
            <a:picLocks noChangeAspect="1"/>
          </p:cNvPicPr>
          <p:nvPr/>
        </p:nvPicPr>
        <p:blipFill>
          <a:blip r:embed="rId4"/>
          <a:stretch>
            <a:fillRect/>
          </a:stretch>
        </p:blipFill>
        <p:spPr>
          <a:xfrm>
            <a:off x="9161550" y="2607991"/>
            <a:ext cx="1394904" cy="1394904"/>
          </a:xfrm>
          <a:prstGeom prst="rect">
            <a:avLst/>
          </a:prstGeom>
        </p:spPr>
      </p:pic>
      <p:pic>
        <p:nvPicPr>
          <p:cNvPr id="23" name="Picture 22" descr="Icon&#10;&#10;Description automatically generated">
            <a:extLst>
              <a:ext uri="{FF2B5EF4-FFF2-40B4-BE49-F238E27FC236}">
                <a16:creationId xmlns:a16="http://schemas.microsoft.com/office/drawing/2014/main" id="{626AEA59-5BDE-2E30-A25A-6EF7F15E0E4E}"/>
              </a:ext>
            </a:extLst>
          </p:cNvPr>
          <p:cNvPicPr>
            <a:picLocks noChangeAspect="1"/>
          </p:cNvPicPr>
          <p:nvPr/>
        </p:nvPicPr>
        <p:blipFill>
          <a:blip r:embed="rId5"/>
          <a:stretch>
            <a:fillRect/>
          </a:stretch>
        </p:blipFill>
        <p:spPr>
          <a:xfrm>
            <a:off x="1930608" y="2543392"/>
            <a:ext cx="1336472" cy="1336472"/>
          </a:xfrm>
          <a:prstGeom prst="rect">
            <a:avLst/>
          </a:prstGeom>
        </p:spPr>
      </p:pic>
      <p:pic>
        <p:nvPicPr>
          <p:cNvPr id="25" name="Picture 24" descr="Icon&#10;&#10;Description automatically generated">
            <a:extLst>
              <a:ext uri="{FF2B5EF4-FFF2-40B4-BE49-F238E27FC236}">
                <a16:creationId xmlns:a16="http://schemas.microsoft.com/office/drawing/2014/main" id="{0EAF15FB-7FA4-0759-57DD-2EDD3F0B5DE9}"/>
              </a:ext>
            </a:extLst>
          </p:cNvPr>
          <p:cNvPicPr>
            <a:picLocks noChangeAspect="1"/>
          </p:cNvPicPr>
          <p:nvPr/>
        </p:nvPicPr>
        <p:blipFill>
          <a:blip r:embed="rId6"/>
          <a:stretch>
            <a:fillRect/>
          </a:stretch>
        </p:blipFill>
        <p:spPr>
          <a:xfrm>
            <a:off x="6825034" y="2517618"/>
            <a:ext cx="1326850" cy="1326850"/>
          </a:xfrm>
          <a:prstGeom prst="rect">
            <a:avLst/>
          </a:prstGeom>
        </p:spPr>
      </p:pic>
    </p:spTree>
    <p:extLst>
      <p:ext uri="{BB962C8B-B14F-4D97-AF65-F5344CB8AC3E}">
        <p14:creationId xmlns:p14="http://schemas.microsoft.com/office/powerpoint/2010/main" val="14688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1+#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1+#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20BB-9FE4-3928-1532-039E01F37543}"/>
              </a:ext>
            </a:extLst>
          </p:cNvPr>
          <p:cNvSpPr>
            <a:spLocks noGrp="1"/>
          </p:cNvSpPr>
          <p:nvPr>
            <p:ph type="title"/>
          </p:nvPr>
        </p:nvSpPr>
        <p:spPr>
          <a:xfrm>
            <a:off x="1487424" y="1112520"/>
            <a:ext cx="4608576" cy="4632960"/>
          </a:xfrm>
        </p:spPr>
        <p:txBody>
          <a:bodyPr/>
          <a:lstStyle/>
          <a:p>
            <a:r>
              <a:rPr lang="en-US" dirty="0"/>
              <a:t>“Listening to others, especially those with whom we disagree, tests our own ideas and beliefs. It forces us to recognize, with humility, that we don't have a monopoly on the truth.”</a:t>
            </a:r>
            <a:br>
              <a:rPr lang="en-US" dirty="0"/>
            </a:br>
            <a:br>
              <a:rPr lang="en-US" dirty="0"/>
            </a:br>
            <a:r>
              <a:rPr lang="en-US" dirty="0"/>
              <a:t>—Janet Yellen</a:t>
            </a:r>
          </a:p>
        </p:txBody>
      </p:sp>
      <p:pic>
        <p:nvPicPr>
          <p:cNvPr id="4" name="Picture 3" descr="A person smiling in front of a flag&#10;&#10;Description automatically generated with medium confidence">
            <a:extLst>
              <a:ext uri="{FF2B5EF4-FFF2-40B4-BE49-F238E27FC236}">
                <a16:creationId xmlns:a16="http://schemas.microsoft.com/office/drawing/2014/main" id="{C8EB6574-916E-8001-3F7B-3ADCD1E950DA}"/>
              </a:ext>
            </a:extLst>
          </p:cNvPr>
          <p:cNvPicPr>
            <a:picLocks noChangeAspect="1"/>
          </p:cNvPicPr>
          <p:nvPr/>
        </p:nvPicPr>
        <p:blipFill rotWithShape="1">
          <a:blip r:embed="rId3"/>
          <a:srcRect l="9365" r="8333"/>
          <a:stretch/>
        </p:blipFill>
        <p:spPr>
          <a:xfrm>
            <a:off x="6547756" y="0"/>
            <a:ext cx="5644243" cy="6858000"/>
          </a:xfrm>
          <a:prstGeom prst="rect">
            <a:avLst/>
          </a:prstGeom>
        </p:spPr>
      </p:pic>
    </p:spTree>
    <p:extLst>
      <p:ext uri="{BB962C8B-B14F-4D97-AF65-F5344CB8AC3E}">
        <p14:creationId xmlns:p14="http://schemas.microsoft.com/office/powerpoint/2010/main" val="3623799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looking at sticky notes on a glass wall&#10;&#10;Description automatically generated">
            <a:extLst>
              <a:ext uri="{FF2B5EF4-FFF2-40B4-BE49-F238E27FC236}">
                <a16:creationId xmlns:a16="http://schemas.microsoft.com/office/drawing/2014/main" id="{E87B84B4-628F-C4F6-7377-C444F1A0C356}"/>
              </a:ext>
            </a:extLst>
          </p:cNvPr>
          <p:cNvPicPr>
            <a:picLocks noGrp="1" noChangeAspect="1"/>
          </p:cNvPicPr>
          <p:nvPr>
            <p:ph type="pic" sz="quarter" idx="10"/>
          </p:nvPr>
        </p:nvPicPr>
        <p:blipFill>
          <a:blip r:embed="rId3"/>
          <a:srcRect t="7813" b="7813"/>
          <a:stretch>
            <a:fillRect/>
          </a:stretch>
        </p:blipFill>
        <p:spPr/>
      </p:pic>
      <p:pic>
        <p:nvPicPr>
          <p:cNvPr id="2" name="Picture 1" descr="Logo&#10;&#10;Description automatically generated">
            <a:extLst>
              <a:ext uri="{FF2B5EF4-FFF2-40B4-BE49-F238E27FC236}">
                <a16:creationId xmlns:a16="http://schemas.microsoft.com/office/drawing/2014/main" id="{3B170A33-8200-3E24-DEB3-8440C810D4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
        <p:nvSpPr>
          <p:cNvPr id="9" name="Rectangle 8">
            <a:extLst>
              <a:ext uri="{FF2B5EF4-FFF2-40B4-BE49-F238E27FC236}">
                <a16:creationId xmlns:a16="http://schemas.microsoft.com/office/drawing/2014/main" id="{69ACE326-690E-7774-0481-63180D86CE5F}"/>
              </a:ext>
            </a:extLst>
          </p:cNvPr>
          <p:cNvSpPr/>
          <p:nvPr/>
        </p:nvSpPr>
        <p:spPr>
          <a:xfrm>
            <a:off x="0" y="0"/>
            <a:ext cx="12192000" cy="1384663"/>
          </a:xfrm>
          <a:prstGeom prst="rect">
            <a:avLst/>
          </a:prstGeom>
          <a:gradFill>
            <a:gsLst>
              <a:gs pos="60000">
                <a:srgbClr val="BDBDBD">
                  <a:alpha val="53157"/>
                </a:srgbClr>
              </a:gs>
              <a:gs pos="0">
                <a:schemeClr val="accent1">
                  <a:lumMod val="5000"/>
                  <a:lumOff val="95000"/>
                  <a:alpha val="0"/>
                </a:schemeClr>
              </a:gs>
              <a:gs pos="100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5B44EA19-66B1-69EC-FF6F-26921864DF20}"/>
              </a:ext>
            </a:extLst>
          </p:cNvPr>
          <p:cNvSpPr txBox="1">
            <a:spLocks/>
          </p:cNvSpPr>
          <p:nvPr/>
        </p:nvSpPr>
        <p:spPr>
          <a:xfrm>
            <a:off x="838200" y="365125"/>
            <a:ext cx="10515600" cy="538517"/>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5B3E"/>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sz="3600" dirty="0">
                <a:solidFill>
                  <a:schemeClr val="bg1"/>
                </a:solidFill>
              </a:rPr>
              <a:t>2: Listen Now</a:t>
            </a:r>
          </a:p>
        </p:txBody>
      </p:sp>
    </p:spTree>
    <p:extLst>
      <p:ext uri="{BB962C8B-B14F-4D97-AF65-F5344CB8AC3E}">
        <p14:creationId xmlns:p14="http://schemas.microsoft.com/office/powerpoint/2010/main" val="3387686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3B170A33-8200-3E24-DEB3-8440C810D4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
        <p:nvSpPr>
          <p:cNvPr id="9" name="Rectangle 8">
            <a:extLst>
              <a:ext uri="{FF2B5EF4-FFF2-40B4-BE49-F238E27FC236}">
                <a16:creationId xmlns:a16="http://schemas.microsoft.com/office/drawing/2014/main" id="{69ACE326-690E-7774-0481-63180D86CE5F}"/>
              </a:ext>
            </a:extLst>
          </p:cNvPr>
          <p:cNvSpPr/>
          <p:nvPr/>
        </p:nvSpPr>
        <p:spPr>
          <a:xfrm>
            <a:off x="0" y="0"/>
            <a:ext cx="12192000" cy="1384663"/>
          </a:xfrm>
          <a:prstGeom prst="rect">
            <a:avLst/>
          </a:prstGeom>
          <a:gradFill>
            <a:gsLst>
              <a:gs pos="60000">
                <a:srgbClr val="BDBDBD">
                  <a:alpha val="53157"/>
                </a:srgbClr>
              </a:gs>
              <a:gs pos="0">
                <a:schemeClr val="accent1">
                  <a:lumMod val="5000"/>
                  <a:lumOff val="95000"/>
                  <a:alpha val="0"/>
                </a:schemeClr>
              </a:gs>
              <a:gs pos="100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cup of coffee on a saucer&#10;&#10;Description automatically generated">
            <a:extLst>
              <a:ext uri="{FF2B5EF4-FFF2-40B4-BE49-F238E27FC236}">
                <a16:creationId xmlns:a16="http://schemas.microsoft.com/office/drawing/2014/main" id="{C9DE9348-3C84-6530-313F-17ABD95F5332}"/>
              </a:ext>
            </a:extLst>
          </p:cNvPr>
          <p:cNvPicPr>
            <a:picLocks noGrp="1" noChangeAspect="1"/>
          </p:cNvPicPr>
          <p:nvPr>
            <p:ph type="pic" sz="quarter" idx="10"/>
          </p:nvPr>
        </p:nvPicPr>
        <p:blipFill>
          <a:blip r:embed="rId4"/>
          <a:srcRect t="7813" b="7813"/>
          <a:stretch>
            <a:fillRect/>
          </a:stretch>
        </p:blipFill>
        <p:spPr/>
      </p:pic>
    </p:spTree>
    <p:extLst>
      <p:ext uri="{BB962C8B-B14F-4D97-AF65-F5344CB8AC3E}">
        <p14:creationId xmlns:p14="http://schemas.microsoft.com/office/powerpoint/2010/main" val="1076641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20BB-9FE4-3928-1532-039E01F37543}"/>
              </a:ext>
            </a:extLst>
          </p:cNvPr>
          <p:cNvSpPr>
            <a:spLocks noGrp="1"/>
          </p:cNvSpPr>
          <p:nvPr>
            <p:ph type="title"/>
          </p:nvPr>
        </p:nvSpPr>
        <p:spPr>
          <a:xfrm>
            <a:off x="1487424" y="1112520"/>
            <a:ext cx="4608576" cy="4632960"/>
          </a:xfrm>
        </p:spPr>
        <p:txBody>
          <a:bodyPr/>
          <a:lstStyle/>
          <a:p>
            <a:r>
              <a:rPr lang="en-US" dirty="0"/>
              <a:t>“If everyone helps to hold up the sky, then one person does not become tired.”</a:t>
            </a:r>
            <a:br>
              <a:rPr lang="en-US" dirty="0"/>
            </a:br>
            <a:br>
              <a:rPr lang="en-US" dirty="0"/>
            </a:br>
            <a:r>
              <a:rPr lang="en-US" dirty="0"/>
              <a:t>—</a:t>
            </a:r>
            <a:r>
              <a:rPr lang="en-US" dirty="0" err="1"/>
              <a:t>Askhari</a:t>
            </a:r>
            <a:r>
              <a:rPr lang="en-US" dirty="0"/>
              <a:t> Johnson Hodari</a:t>
            </a:r>
          </a:p>
        </p:txBody>
      </p:sp>
      <p:pic>
        <p:nvPicPr>
          <p:cNvPr id="4" name="Picture 3" descr="A person smiling in front of a flag&#10;&#10;Description automatically generated with medium confidence">
            <a:extLst>
              <a:ext uri="{FF2B5EF4-FFF2-40B4-BE49-F238E27FC236}">
                <a16:creationId xmlns:a16="http://schemas.microsoft.com/office/drawing/2014/main" id="{C8EB6574-916E-8001-3F7B-3ADCD1E950DA}"/>
              </a:ext>
            </a:extLst>
          </p:cNvPr>
          <p:cNvPicPr>
            <a:picLocks noChangeAspect="1"/>
          </p:cNvPicPr>
          <p:nvPr/>
        </p:nvPicPr>
        <p:blipFill rotWithShape="1">
          <a:blip r:embed="rId3"/>
          <a:srcRect l="9365" r="8333"/>
          <a:stretch/>
        </p:blipFill>
        <p:spPr>
          <a:xfrm>
            <a:off x="6547756" y="0"/>
            <a:ext cx="5644243" cy="6858000"/>
          </a:xfrm>
          <a:prstGeom prst="rect">
            <a:avLst/>
          </a:prstGeom>
        </p:spPr>
      </p:pic>
      <p:pic>
        <p:nvPicPr>
          <p:cNvPr id="6" name="Picture 6">
            <a:extLst>
              <a:ext uri="{FF2B5EF4-FFF2-40B4-BE49-F238E27FC236}">
                <a16:creationId xmlns:a16="http://schemas.microsoft.com/office/drawing/2014/main" id="{368CED61-46E0-4ABC-D7C1-F59C8804B4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85" t="309" r="20598" b="-309"/>
          <a:stretch/>
        </p:blipFill>
        <p:spPr bwMode="auto">
          <a:xfrm>
            <a:off x="6547756" y="29631"/>
            <a:ext cx="56442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52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sitting at a table&#10;&#10;Description automatically generated">
            <a:extLst>
              <a:ext uri="{FF2B5EF4-FFF2-40B4-BE49-F238E27FC236}">
                <a16:creationId xmlns:a16="http://schemas.microsoft.com/office/drawing/2014/main" id="{B8248B13-E2E0-9D01-2A31-1B9177449E3B}"/>
              </a:ext>
            </a:extLst>
          </p:cNvPr>
          <p:cNvPicPr>
            <a:picLocks noGrp="1" noChangeAspect="1"/>
          </p:cNvPicPr>
          <p:nvPr>
            <p:ph type="pic" sz="quarter" idx="10"/>
          </p:nvPr>
        </p:nvPicPr>
        <p:blipFill>
          <a:blip r:embed="rId2"/>
          <a:srcRect t="7813" b="7813"/>
          <a:stretch>
            <a:fillRect/>
          </a:stretch>
        </p:blipFill>
        <p:spPr/>
      </p:pic>
      <p:pic>
        <p:nvPicPr>
          <p:cNvPr id="5" name="Picture 4">
            <a:extLst>
              <a:ext uri="{FF2B5EF4-FFF2-40B4-BE49-F238E27FC236}">
                <a16:creationId xmlns:a16="http://schemas.microsoft.com/office/drawing/2014/main" id="{C286AB89-1D92-F598-F060-DE73A3B57124}"/>
              </a:ext>
            </a:extLst>
          </p:cNvPr>
          <p:cNvPicPr>
            <a:picLocks noChangeAspect="1"/>
          </p:cNvPicPr>
          <p:nvPr/>
        </p:nvPicPr>
        <p:blipFill>
          <a:blip r:embed="rId3"/>
          <a:srcRect/>
          <a:stretch/>
        </p:blipFill>
        <p:spPr>
          <a:xfrm>
            <a:off x="236668" y="6347497"/>
            <a:ext cx="1823359" cy="379356"/>
          </a:xfrm>
          <a:prstGeom prst="rect">
            <a:avLst/>
          </a:prstGeom>
        </p:spPr>
      </p:pic>
      <p:sp>
        <p:nvSpPr>
          <p:cNvPr id="4" name="Rectangle 3">
            <a:extLst>
              <a:ext uri="{FF2B5EF4-FFF2-40B4-BE49-F238E27FC236}">
                <a16:creationId xmlns:a16="http://schemas.microsoft.com/office/drawing/2014/main" id="{F98F525B-314E-0F25-57C9-87C3BA37CE48}"/>
              </a:ext>
            </a:extLst>
          </p:cNvPr>
          <p:cNvSpPr/>
          <p:nvPr/>
        </p:nvSpPr>
        <p:spPr>
          <a:xfrm>
            <a:off x="0" y="0"/>
            <a:ext cx="12192000" cy="1384663"/>
          </a:xfrm>
          <a:prstGeom prst="rect">
            <a:avLst/>
          </a:prstGeom>
          <a:gradFill>
            <a:gsLst>
              <a:gs pos="60000">
                <a:srgbClr val="BDBDBD">
                  <a:alpha val="53157"/>
                </a:srgbClr>
              </a:gs>
              <a:gs pos="0">
                <a:schemeClr val="accent1">
                  <a:lumMod val="5000"/>
                  <a:lumOff val="95000"/>
                  <a:alpha val="0"/>
                </a:schemeClr>
              </a:gs>
              <a:gs pos="100000">
                <a:schemeClr val="tx1">
                  <a:lumMod val="50000"/>
                  <a:lumOff val="50000"/>
                  <a:alpha val="5043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F1F50901-1657-3EA0-5DF7-C0E76B1E4F65}"/>
              </a:ext>
            </a:extLst>
          </p:cNvPr>
          <p:cNvSpPr txBox="1">
            <a:spLocks/>
          </p:cNvSpPr>
          <p:nvPr/>
        </p:nvSpPr>
        <p:spPr>
          <a:xfrm>
            <a:off x="838200" y="365125"/>
            <a:ext cx="10515600" cy="538517"/>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5B3E"/>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sz="3600" dirty="0">
                <a:solidFill>
                  <a:schemeClr val="bg1"/>
                </a:solidFill>
              </a:rPr>
              <a:t>3: Build Coalitions</a:t>
            </a:r>
          </a:p>
        </p:txBody>
      </p:sp>
    </p:spTree>
    <p:extLst>
      <p:ext uri="{BB962C8B-B14F-4D97-AF65-F5344CB8AC3E}">
        <p14:creationId xmlns:p14="http://schemas.microsoft.com/office/powerpoint/2010/main" val="594342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E2EBF68-781E-AC49-B1BB-F72A7715168A}"/>
              </a:ext>
            </a:extLst>
          </p:cNvPr>
          <p:cNvCxnSpPr>
            <a:cxnSpLocks/>
          </p:cNvCxnSpPr>
          <p:nvPr/>
        </p:nvCxnSpPr>
        <p:spPr>
          <a:xfrm flipH="1" flipV="1">
            <a:off x="5008208" y="2226735"/>
            <a:ext cx="2169792" cy="2565400"/>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506D92-7DD5-BE4C-A2C7-48B320E14922}"/>
              </a:ext>
            </a:extLst>
          </p:cNvPr>
          <p:cNvCxnSpPr>
            <a:cxnSpLocks/>
          </p:cNvCxnSpPr>
          <p:nvPr/>
        </p:nvCxnSpPr>
        <p:spPr>
          <a:xfrm flipV="1">
            <a:off x="5544728" y="2071688"/>
            <a:ext cx="1632331" cy="3332693"/>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61431E-2D08-A347-B344-C3127743C407}"/>
              </a:ext>
            </a:extLst>
          </p:cNvPr>
          <p:cNvCxnSpPr>
            <a:cxnSpLocks/>
          </p:cNvCxnSpPr>
          <p:nvPr/>
        </p:nvCxnSpPr>
        <p:spPr>
          <a:xfrm flipH="1" flipV="1">
            <a:off x="3158068" y="2662569"/>
            <a:ext cx="4018991" cy="2129566"/>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154A3B-56DE-3144-8760-331D682E8E0E}"/>
              </a:ext>
            </a:extLst>
          </p:cNvPr>
          <p:cNvCxnSpPr>
            <a:cxnSpLocks/>
          </p:cNvCxnSpPr>
          <p:nvPr/>
        </p:nvCxnSpPr>
        <p:spPr>
          <a:xfrm flipH="1">
            <a:off x="3920068" y="3103971"/>
            <a:ext cx="4512732" cy="985145"/>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46DC8-703F-824D-9604-E144C7F179F6}"/>
              </a:ext>
            </a:extLst>
          </p:cNvPr>
          <p:cNvCxnSpPr>
            <a:cxnSpLocks/>
          </p:cNvCxnSpPr>
          <p:nvPr/>
        </p:nvCxnSpPr>
        <p:spPr>
          <a:xfrm>
            <a:off x="7177059" y="2060309"/>
            <a:ext cx="1635269" cy="3214424"/>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F63EBD0-0985-C64D-AC42-C02CA4B46D70}"/>
              </a:ext>
            </a:extLst>
          </p:cNvPr>
          <p:cNvCxnSpPr>
            <a:cxnSpLocks/>
          </p:cNvCxnSpPr>
          <p:nvPr/>
        </p:nvCxnSpPr>
        <p:spPr>
          <a:xfrm flipV="1">
            <a:off x="2616200" y="2683933"/>
            <a:ext cx="541867" cy="2489202"/>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54ED52-75F8-2743-8707-FF50A57F2660}"/>
              </a:ext>
            </a:extLst>
          </p:cNvPr>
          <p:cNvSpPr>
            <a:spLocks noGrp="1"/>
          </p:cNvSpPr>
          <p:nvPr>
            <p:ph type="title"/>
          </p:nvPr>
        </p:nvSpPr>
        <p:spPr/>
        <p:txBody>
          <a:bodyPr>
            <a:normAutofit/>
          </a:bodyPr>
          <a:lstStyle/>
          <a:p>
            <a:r>
              <a:rPr lang="en-US" sz="3600" dirty="0"/>
              <a:t>Communication</a:t>
            </a:r>
          </a:p>
        </p:txBody>
      </p:sp>
      <p:sp>
        <p:nvSpPr>
          <p:cNvPr id="4" name="Oval 3">
            <a:extLst>
              <a:ext uri="{FF2B5EF4-FFF2-40B4-BE49-F238E27FC236}">
                <a16:creationId xmlns:a16="http://schemas.microsoft.com/office/drawing/2014/main" id="{54581AA8-D0FC-3F4F-BD9C-7C1883B1BDDA}"/>
              </a:ext>
            </a:extLst>
          </p:cNvPr>
          <p:cNvSpPr/>
          <p:nvPr/>
        </p:nvSpPr>
        <p:spPr>
          <a:xfrm>
            <a:off x="2777067" y="2302933"/>
            <a:ext cx="762000" cy="762000"/>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E129C8-EDDF-3D46-86CF-343A266A7195}"/>
              </a:ext>
            </a:extLst>
          </p:cNvPr>
          <p:cNvSpPr/>
          <p:nvPr/>
        </p:nvSpPr>
        <p:spPr>
          <a:xfrm>
            <a:off x="5163728" y="5023380"/>
            <a:ext cx="762000" cy="762000"/>
          </a:xfrm>
          <a:prstGeom prst="ellipse">
            <a:avLst/>
          </a:prstGeom>
          <a:solidFill>
            <a:srgbClr val="008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3708E5-A942-BC41-AE8D-CCBEF6DC6079}"/>
              </a:ext>
            </a:extLst>
          </p:cNvPr>
          <p:cNvSpPr/>
          <p:nvPr/>
        </p:nvSpPr>
        <p:spPr>
          <a:xfrm>
            <a:off x="8432800" y="4893733"/>
            <a:ext cx="762000" cy="762000"/>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79C33F-57CC-0347-BD86-F9A5C8E76A58}"/>
              </a:ext>
            </a:extLst>
          </p:cNvPr>
          <p:cNvSpPr/>
          <p:nvPr/>
        </p:nvSpPr>
        <p:spPr>
          <a:xfrm>
            <a:off x="3539067" y="3721097"/>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4B6511-5AD0-AB41-A453-A3401763CBC1}"/>
              </a:ext>
            </a:extLst>
          </p:cNvPr>
          <p:cNvSpPr/>
          <p:nvPr/>
        </p:nvSpPr>
        <p:spPr>
          <a:xfrm>
            <a:off x="4628680" y="1845735"/>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BF8DE91-ED4A-D245-A9DC-D4289EB5D012}"/>
              </a:ext>
            </a:extLst>
          </p:cNvPr>
          <p:cNvSpPr/>
          <p:nvPr/>
        </p:nvSpPr>
        <p:spPr>
          <a:xfrm>
            <a:off x="6798264" y="1679309"/>
            <a:ext cx="762000" cy="762000"/>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ACBFCF-0CB6-D548-9978-1BEE28D86CFA}"/>
              </a:ext>
            </a:extLst>
          </p:cNvPr>
          <p:cNvSpPr/>
          <p:nvPr/>
        </p:nvSpPr>
        <p:spPr>
          <a:xfrm>
            <a:off x="2235200" y="4792135"/>
            <a:ext cx="762000" cy="762000"/>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1BBED-96EE-6945-B241-D983E4AB78C0}"/>
              </a:ext>
            </a:extLst>
          </p:cNvPr>
          <p:cNvSpPr/>
          <p:nvPr/>
        </p:nvSpPr>
        <p:spPr>
          <a:xfrm>
            <a:off x="6798264" y="4411135"/>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6E52DE-6537-9944-9F83-C97023E4F298}"/>
              </a:ext>
            </a:extLst>
          </p:cNvPr>
          <p:cNvSpPr/>
          <p:nvPr/>
        </p:nvSpPr>
        <p:spPr>
          <a:xfrm>
            <a:off x="8051800" y="2692402"/>
            <a:ext cx="762000" cy="762000"/>
          </a:xfrm>
          <a:prstGeom prst="ellipse">
            <a:avLst/>
          </a:prstGeom>
          <a:solidFill>
            <a:srgbClr val="7E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050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1A1ED8E-8069-F343-853B-C3C8174C3842}"/>
              </a:ext>
            </a:extLst>
          </p:cNvPr>
          <p:cNvCxnSpPr>
            <a:cxnSpLocks/>
            <a:stCxn id="12" idx="2"/>
            <a:endCxn id="11" idx="6"/>
          </p:cNvCxnSpPr>
          <p:nvPr/>
        </p:nvCxnSpPr>
        <p:spPr>
          <a:xfrm flipH="1">
            <a:off x="2054996" y="3429000"/>
            <a:ext cx="8187576" cy="0"/>
          </a:xfrm>
          <a:prstGeom prst="line">
            <a:avLst/>
          </a:prstGeom>
          <a:ln w="12700">
            <a:solidFill>
              <a:srgbClr val="B94432"/>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54ED52-75F8-2743-8707-FF50A57F2660}"/>
              </a:ext>
            </a:extLst>
          </p:cNvPr>
          <p:cNvSpPr>
            <a:spLocks noGrp="1"/>
          </p:cNvSpPr>
          <p:nvPr>
            <p:ph type="title"/>
          </p:nvPr>
        </p:nvSpPr>
        <p:spPr/>
        <p:txBody>
          <a:bodyPr>
            <a:normAutofit/>
          </a:bodyPr>
          <a:lstStyle/>
          <a:p>
            <a:r>
              <a:rPr lang="en-US" sz="3600" dirty="0"/>
              <a:t>Coordination</a:t>
            </a:r>
          </a:p>
        </p:txBody>
      </p:sp>
      <p:sp>
        <p:nvSpPr>
          <p:cNvPr id="4" name="Oval 3">
            <a:extLst>
              <a:ext uri="{FF2B5EF4-FFF2-40B4-BE49-F238E27FC236}">
                <a16:creationId xmlns:a16="http://schemas.microsoft.com/office/drawing/2014/main" id="{54581AA8-D0FC-3F4F-BD9C-7C1883B1BDDA}"/>
              </a:ext>
            </a:extLst>
          </p:cNvPr>
          <p:cNvSpPr/>
          <p:nvPr/>
        </p:nvSpPr>
        <p:spPr>
          <a:xfrm>
            <a:off x="5767784" y="3048000"/>
            <a:ext cx="762000" cy="762000"/>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E129C8-EDDF-3D46-86CF-343A266A7195}"/>
              </a:ext>
            </a:extLst>
          </p:cNvPr>
          <p:cNvSpPr/>
          <p:nvPr/>
        </p:nvSpPr>
        <p:spPr>
          <a:xfrm>
            <a:off x="2411693" y="3048000"/>
            <a:ext cx="762000" cy="762000"/>
          </a:xfrm>
          <a:prstGeom prst="ellipse">
            <a:avLst/>
          </a:prstGeom>
          <a:solidFill>
            <a:srgbClr val="008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3708E5-A942-BC41-AE8D-CCBEF6DC6079}"/>
              </a:ext>
            </a:extLst>
          </p:cNvPr>
          <p:cNvSpPr/>
          <p:nvPr/>
        </p:nvSpPr>
        <p:spPr>
          <a:xfrm>
            <a:off x="4649087" y="3048000"/>
            <a:ext cx="762000" cy="762000"/>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79C33F-57CC-0347-BD86-F9A5C8E76A58}"/>
              </a:ext>
            </a:extLst>
          </p:cNvPr>
          <p:cNvSpPr/>
          <p:nvPr/>
        </p:nvSpPr>
        <p:spPr>
          <a:xfrm>
            <a:off x="3530390" y="3048000"/>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4B6511-5AD0-AB41-A453-A3401763CBC1}"/>
              </a:ext>
            </a:extLst>
          </p:cNvPr>
          <p:cNvSpPr/>
          <p:nvPr/>
        </p:nvSpPr>
        <p:spPr>
          <a:xfrm>
            <a:off x="8005178" y="3048000"/>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EBAC81-293D-3345-A631-4FF6B4F5CCDB}"/>
              </a:ext>
            </a:extLst>
          </p:cNvPr>
          <p:cNvSpPr/>
          <p:nvPr/>
        </p:nvSpPr>
        <p:spPr>
          <a:xfrm>
            <a:off x="6886481" y="3048000"/>
            <a:ext cx="762000" cy="762000"/>
          </a:xfrm>
          <a:prstGeom prst="ellipse">
            <a:avLst/>
          </a:prstGeom>
          <a:solidFill>
            <a:srgbClr val="7E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BF8DE91-ED4A-D245-A9DC-D4289EB5D012}"/>
              </a:ext>
            </a:extLst>
          </p:cNvPr>
          <p:cNvSpPr/>
          <p:nvPr/>
        </p:nvSpPr>
        <p:spPr>
          <a:xfrm>
            <a:off x="9123875" y="3048000"/>
            <a:ext cx="762000" cy="762000"/>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ACBFCF-0CB6-D548-9978-1BEE28D86CFA}"/>
              </a:ext>
            </a:extLst>
          </p:cNvPr>
          <p:cNvSpPr/>
          <p:nvPr/>
        </p:nvSpPr>
        <p:spPr>
          <a:xfrm>
            <a:off x="1292996" y="3048000"/>
            <a:ext cx="762000" cy="762000"/>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1BBED-96EE-6945-B241-D983E4AB78C0}"/>
              </a:ext>
            </a:extLst>
          </p:cNvPr>
          <p:cNvSpPr/>
          <p:nvPr/>
        </p:nvSpPr>
        <p:spPr>
          <a:xfrm>
            <a:off x="10242572" y="3048000"/>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8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kiing down a slope&#10;&#10;Description automatically generated with medium confidence">
            <a:extLst>
              <a:ext uri="{FF2B5EF4-FFF2-40B4-BE49-F238E27FC236}">
                <a16:creationId xmlns:a16="http://schemas.microsoft.com/office/drawing/2014/main" id="{1A1425C2-CA09-C860-D962-2CE347E2E60E}"/>
              </a:ext>
            </a:extLst>
          </p:cNvPr>
          <p:cNvPicPr>
            <a:picLocks noGrp="1" noChangeAspect="1"/>
          </p:cNvPicPr>
          <p:nvPr>
            <p:ph type="pic" sz="quarter" idx="10"/>
          </p:nvPr>
        </p:nvPicPr>
        <p:blipFill rotWithShape="1">
          <a:blip r:embed="rId3"/>
          <a:srcRect b="15626"/>
          <a:stretch/>
        </p:blipFill>
        <p:spPr>
          <a:xfrm>
            <a:off x="0" y="0"/>
            <a:ext cx="12192000" cy="6858000"/>
          </a:xfrm>
        </p:spPr>
      </p:pic>
      <p:pic>
        <p:nvPicPr>
          <p:cNvPr id="9" name="Picture 8" descr="Logo&#10;&#10;Description automatically generated">
            <a:extLst>
              <a:ext uri="{FF2B5EF4-FFF2-40B4-BE49-F238E27FC236}">
                <a16:creationId xmlns:a16="http://schemas.microsoft.com/office/drawing/2014/main" id="{FDB60539-B73C-2BC5-BAE6-870179A1AF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669" y="6347497"/>
            <a:ext cx="1823359" cy="379357"/>
          </a:xfrm>
          <a:prstGeom prst="rect">
            <a:avLst/>
          </a:prstGeom>
        </p:spPr>
      </p:pic>
    </p:spTree>
    <p:extLst>
      <p:ext uri="{BB962C8B-B14F-4D97-AF65-F5344CB8AC3E}">
        <p14:creationId xmlns:p14="http://schemas.microsoft.com/office/powerpoint/2010/main" val="3648124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AE925F78-BE03-3145-A104-ACD893A86C66}"/>
              </a:ext>
            </a:extLst>
          </p:cNvPr>
          <p:cNvSpPr/>
          <p:nvPr/>
        </p:nvSpPr>
        <p:spPr>
          <a:xfrm>
            <a:off x="4760061" y="2536914"/>
            <a:ext cx="2696364" cy="2696364"/>
          </a:xfrm>
          <a:prstGeom prst="ellipse">
            <a:avLst/>
          </a:prstGeom>
          <a:noFill/>
          <a:ln>
            <a:solidFill>
              <a:srgbClr val="B9443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50DD41-7DCD-C54C-BCA9-52DC4EB38F05}"/>
              </a:ext>
            </a:extLst>
          </p:cNvPr>
          <p:cNvSpPr>
            <a:spLocks noGrp="1"/>
          </p:cNvSpPr>
          <p:nvPr>
            <p:ph type="title"/>
          </p:nvPr>
        </p:nvSpPr>
        <p:spPr/>
        <p:txBody>
          <a:bodyPr>
            <a:normAutofit/>
          </a:bodyPr>
          <a:lstStyle/>
          <a:p>
            <a:r>
              <a:rPr lang="en-US" sz="3600" dirty="0"/>
              <a:t>Cooperation</a:t>
            </a:r>
          </a:p>
        </p:txBody>
      </p:sp>
      <p:sp>
        <p:nvSpPr>
          <p:cNvPr id="4" name="Oval 3">
            <a:extLst>
              <a:ext uri="{FF2B5EF4-FFF2-40B4-BE49-F238E27FC236}">
                <a16:creationId xmlns:a16="http://schemas.microsoft.com/office/drawing/2014/main" id="{3BE546E1-ED7A-0240-ADFA-3A48ADCE6075}"/>
              </a:ext>
            </a:extLst>
          </p:cNvPr>
          <p:cNvSpPr/>
          <p:nvPr/>
        </p:nvSpPr>
        <p:spPr>
          <a:xfrm>
            <a:off x="6461758" y="5332391"/>
            <a:ext cx="762000" cy="762000"/>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DB4B1A6-B482-A349-9F49-29B05B419FC1}"/>
              </a:ext>
            </a:extLst>
          </p:cNvPr>
          <p:cNvSpPr/>
          <p:nvPr/>
        </p:nvSpPr>
        <p:spPr>
          <a:xfrm>
            <a:off x="7050711" y="2057249"/>
            <a:ext cx="762000" cy="762000"/>
          </a:xfrm>
          <a:prstGeom prst="ellipse">
            <a:avLst/>
          </a:prstGeom>
          <a:solidFill>
            <a:srgbClr val="008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47A72B-8757-0248-9853-1FF6F770BAD2}"/>
              </a:ext>
            </a:extLst>
          </p:cNvPr>
          <p:cNvSpPr/>
          <p:nvPr/>
        </p:nvSpPr>
        <p:spPr>
          <a:xfrm>
            <a:off x="3993284" y="4458921"/>
            <a:ext cx="762000" cy="762000"/>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C5E1043-8FCE-274D-BDA0-41BCB9119A70}"/>
              </a:ext>
            </a:extLst>
          </p:cNvPr>
          <p:cNvSpPr/>
          <p:nvPr/>
        </p:nvSpPr>
        <p:spPr>
          <a:xfrm>
            <a:off x="3770624" y="3201200"/>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6BA62-3214-464F-A667-397A7104FD58}"/>
              </a:ext>
            </a:extLst>
          </p:cNvPr>
          <p:cNvSpPr/>
          <p:nvPr/>
        </p:nvSpPr>
        <p:spPr>
          <a:xfrm>
            <a:off x="7436717" y="4458921"/>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A6E9F75-8ADC-BB4B-934D-F63B2C9B904B}"/>
              </a:ext>
            </a:extLst>
          </p:cNvPr>
          <p:cNvSpPr/>
          <p:nvPr/>
        </p:nvSpPr>
        <p:spPr>
          <a:xfrm>
            <a:off x="7659378" y="3201200"/>
            <a:ext cx="762000" cy="762000"/>
          </a:xfrm>
          <a:prstGeom prst="ellipse">
            <a:avLst/>
          </a:prstGeom>
          <a:solidFill>
            <a:srgbClr val="B9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016A61-F8C8-E949-9EFC-D74DEF01FAA9}"/>
              </a:ext>
            </a:extLst>
          </p:cNvPr>
          <p:cNvSpPr/>
          <p:nvPr/>
        </p:nvSpPr>
        <p:spPr>
          <a:xfrm>
            <a:off x="5715941" y="1548602"/>
            <a:ext cx="762000" cy="762000"/>
          </a:xfrm>
          <a:prstGeom prst="ellipse">
            <a:avLst/>
          </a:prstGeom>
          <a:solidFill>
            <a:srgbClr val="3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9FFFE2-0E41-194C-AA4F-12F06F4D08D8}"/>
              </a:ext>
            </a:extLst>
          </p:cNvPr>
          <p:cNvSpPr/>
          <p:nvPr/>
        </p:nvSpPr>
        <p:spPr>
          <a:xfrm>
            <a:off x="4968243" y="5332391"/>
            <a:ext cx="762000" cy="762000"/>
          </a:xfrm>
          <a:prstGeom prst="ellipse">
            <a:avLst/>
          </a:prstGeom>
          <a:solidFill>
            <a:srgbClr val="00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4F6088-4B80-F448-8AD2-EDD125A5083F}"/>
              </a:ext>
            </a:extLst>
          </p:cNvPr>
          <p:cNvSpPr/>
          <p:nvPr/>
        </p:nvSpPr>
        <p:spPr>
          <a:xfrm>
            <a:off x="4379291" y="2079340"/>
            <a:ext cx="762000" cy="762000"/>
          </a:xfrm>
          <a:prstGeom prst="ellipse">
            <a:avLst/>
          </a:prstGeom>
          <a:solidFill>
            <a:srgbClr val="7E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717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E04F6088-4B80-F448-8AD2-EDD125A5083F}"/>
              </a:ext>
            </a:extLst>
          </p:cNvPr>
          <p:cNvSpPr/>
          <p:nvPr/>
        </p:nvSpPr>
        <p:spPr>
          <a:xfrm>
            <a:off x="5102311" y="2824078"/>
            <a:ext cx="762000" cy="762000"/>
          </a:xfrm>
          <a:prstGeom prst="ellipse">
            <a:avLst/>
          </a:prstGeom>
          <a:solidFill>
            <a:srgbClr val="7E001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C5E1043-8FCE-274D-BDA0-41BCB9119A70}"/>
              </a:ext>
            </a:extLst>
          </p:cNvPr>
          <p:cNvSpPr/>
          <p:nvPr/>
        </p:nvSpPr>
        <p:spPr>
          <a:xfrm>
            <a:off x="4809520" y="3402104"/>
            <a:ext cx="762000" cy="762000"/>
          </a:xfrm>
          <a:prstGeom prst="ellipse">
            <a:avLst/>
          </a:prstGeom>
          <a:solidFill>
            <a:srgbClr val="005B3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47A72B-8757-0248-9853-1FF6F770BAD2}"/>
              </a:ext>
            </a:extLst>
          </p:cNvPr>
          <p:cNvSpPr/>
          <p:nvPr/>
        </p:nvSpPr>
        <p:spPr>
          <a:xfrm>
            <a:off x="4913597" y="3980130"/>
            <a:ext cx="762000" cy="762000"/>
          </a:xfrm>
          <a:prstGeom prst="ellipse">
            <a:avLst/>
          </a:prstGeom>
          <a:solidFill>
            <a:srgbClr val="B9443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9FFFE2-0E41-194C-AA4F-12F06F4D08D8}"/>
              </a:ext>
            </a:extLst>
          </p:cNvPr>
          <p:cNvSpPr/>
          <p:nvPr/>
        </p:nvSpPr>
        <p:spPr>
          <a:xfrm>
            <a:off x="5392246" y="4368340"/>
            <a:ext cx="762000" cy="762000"/>
          </a:xfrm>
          <a:prstGeom prst="ellipse">
            <a:avLst/>
          </a:prstGeom>
          <a:solidFill>
            <a:srgbClr val="005B3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E546E1-ED7A-0240-ADFA-3A48ADCE6075}"/>
              </a:ext>
            </a:extLst>
          </p:cNvPr>
          <p:cNvSpPr/>
          <p:nvPr/>
        </p:nvSpPr>
        <p:spPr>
          <a:xfrm>
            <a:off x="5992175" y="4368340"/>
            <a:ext cx="762000" cy="762000"/>
          </a:xfrm>
          <a:prstGeom prst="ellipse">
            <a:avLst/>
          </a:prstGeom>
          <a:solidFill>
            <a:srgbClr val="37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6BA62-3214-464F-A667-397A7104FD58}"/>
              </a:ext>
            </a:extLst>
          </p:cNvPr>
          <p:cNvSpPr/>
          <p:nvPr/>
        </p:nvSpPr>
        <p:spPr>
          <a:xfrm>
            <a:off x="6456828" y="3986854"/>
            <a:ext cx="762000" cy="762000"/>
          </a:xfrm>
          <a:prstGeom prst="ellipse">
            <a:avLst/>
          </a:prstGeom>
          <a:solidFill>
            <a:srgbClr val="005B3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A6E9F75-8ADC-BB4B-934D-F63B2C9B904B}"/>
              </a:ext>
            </a:extLst>
          </p:cNvPr>
          <p:cNvSpPr/>
          <p:nvPr/>
        </p:nvSpPr>
        <p:spPr>
          <a:xfrm>
            <a:off x="6586861" y="3373576"/>
            <a:ext cx="762000" cy="762000"/>
          </a:xfrm>
          <a:prstGeom prst="ellipse">
            <a:avLst/>
          </a:prstGeom>
          <a:solidFill>
            <a:srgbClr val="B9443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DB4B1A6-B482-A349-9F49-29B05B419FC1}"/>
              </a:ext>
            </a:extLst>
          </p:cNvPr>
          <p:cNvSpPr/>
          <p:nvPr/>
        </p:nvSpPr>
        <p:spPr>
          <a:xfrm>
            <a:off x="6264142" y="2815881"/>
            <a:ext cx="762000" cy="762000"/>
          </a:xfrm>
          <a:prstGeom prst="ellipse">
            <a:avLst/>
          </a:prstGeom>
          <a:solidFill>
            <a:srgbClr val="008F7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016A61-F8C8-E949-9EFC-D74DEF01FAA9}"/>
              </a:ext>
            </a:extLst>
          </p:cNvPr>
          <p:cNvSpPr/>
          <p:nvPr/>
        </p:nvSpPr>
        <p:spPr>
          <a:xfrm>
            <a:off x="5701552" y="2605566"/>
            <a:ext cx="762000" cy="762000"/>
          </a:xfrm>
          <a:prstGeom prst="ellipse">
            <a:avLst/>
          </a:prstGeom>
          <a:solidFill>
            <a:srgbClr val="37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0DD41-7DCD-C54C-BCA9-52DC4EB38F05}"/>
              </a:ext>
            </a:extLst>
          </p:cNvPr>
          <p:cNvSpPr>
            <a:spLocks noGrp="1"/>
          </p:cNvSpPr>
          <p:nvPr>
            <p:ph type="title"/>
          </p:nvPr>
        </p:nvSpPr>
        <p:spPr/>
        <p:txBody>
          <a:bodyPr>
            <a:normAutofit/>
          </a:bodyPr>
          <a:lstStyle/>
          <a:p>
            <a:r>
              <a:rPr lang="en-US" sz="3600" dirty="0"/>
              <a:t>Collaboration</a:t>
            </a:r>
          </a:p>
        </p:txBody>
      </p:sp>
      <p:sp>
        <p:nvSpPr>
          <p:cNvPr id="15" name="Oval 14">
            <a:extLst>
              <a:ext uri="{FF2B5EF4-FFF2-40B4-BE49-F238E27FC236}">
                <a16:creationId xmlns:a16="http://schemas.microsoft.com/office/drawing/2014/main" id="{E22D3B7D-EBE2-C441-AB4F-C20DA26F0E0A}"/>
              </a:ext>
            </a:extLst>
          </p:cNvPr>
          <p:cNvSpPr/>
          <p:nvPr/>
        </p:nvSpPr>
        <p:spPr>
          <a:xfrm>
            <a:off x="5183684" y="2956714"/>
            <a:ext cx="1822478" cy="1822478"/>
          </a:xfrm>
          <a:prstGeom prst="ellipse">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631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7AA7-3B1F-354F-8D54-7D28955EB0E4}"/>
              </a:ext>
            </a:extLst>
          </p:cNvPr>
          <p:cNvSpPr>
            <a:spLocks noGrp="1"/>
          </p:cNvSpPr>
          <p:nvPr>
            <p:ph type="title"/>
          </p:nvPr>
        </p:nvSpPr>
        <p:spPr/>
        <p:txBody>
          <a:bodyPr/>
          <a:lstStyle/>
          <a:p>
            <a:endParaRPr lang="en-US"/>
          </a:p>
        </p:txBody>
      </p:sp>
      <p:pic>
        <p:nvPicPr>
          <p:cNvPr id="5" name="Content Placeholder 4" descr="A picture containing dark&#10;&#10;Description automatically generated">
            <a:extLst>
              <a:ext uri="{FF2B5EF4-FFF2-40B4-BE49-F238E27FC236}">
                <a16:creationId xmlns:a16="http://schemas.microsoft.com/office/drawing/2014/main" id="{BBDE7F4F-5056-734F-BD18-C98EF7C1FF9A}"/>
              </a:ext>
            </a:extLst>
          </p:cNvPr>
          <p:cNvPicPr>
            <a:picLocks noGrp="1" noChangeAspect="1"/>
          </p:cNvPicPr>
          <p:nvPr>
            <p:ph idx="4294967295"/>
          </p:nvPr>
        </p:nvPicPr>
        <p:blipFill rotWithShape="1">
          <a:blip r:embed="rId3"/>
          <a:srcRect t="9855" b="3916"/>
          <a:stretch/>
        </p:blipFill>
        <p:spPr>
          <a:xfrm>
            <a:off x="0" y="0"/>
            <a:ext cx="12192000" cy="6858000"/>
          </a:xfrm>
        </p:spPr>
      </p:pic>
      <p:sp>
        <p:nvSpPr>
          <p:cNvPr id="8" name="TextBox 7">
            <a:extLst>
              <a:ext uri="{FF2B5EF4-FFF2-40B4-BE49-F238E27FC236}">
                <a16:creationId xmlns:a16="http://schemas.microsoft.com/office/drawing/2014/main" id="{281F64C4-9B2E-0B4E-9DEA-D7FB5A97CC32}"/>
              </a:ext>
            </a:extLst>
          </p:cNvPr>
          <p:cNvSpPr txBox="1"/>
          <p:nvPr/>
        </p:nvSpPr>
        <p:spPr>
          <a:xfrm>
            <a:off x="2571750" y="658574"/>
            <a:ext cx="8991600" cy="5693866"/>
          </a:xfrm>
          <a:prstGeom prst="rect">
            <a:avLst/>
          </a:prstGeom>
          <a:noFill/>
        </p:spPr>
        <p:txBody>
          <a:bodyPr wrap="square" rtlCol="0">
            <a:spAutoFit/>
          </a:bodyPr>
          <a:lstStyle/>
          <a:p>
            <a:r>
              <a:rPr lang="en-US" sz="2800" b="1" dirty="0">
                <a:solidFill>
                  <a:schemeClr val="bg1"/>
                </a:solidFill>
                <a:latin typeface="PingFang SC" panose="020B0400000000000000" pitchFamily="34" charset="-122"/>
                <a:ea typeface="PingFang SC" panose="020B0400000000000000" pitchFamily="34" charset="-122"/>
              </a:rPr>
              <a:t>If You Weren’t Taking Notes:</a:t>
            </a:r>
            <a:br>
              <a:rPr lang="en-US" sz="2800" b="1" dirty="0">
                <a:solidFill>
                  <a:schemeClr val="bg1"/>
                </a:solidFill>
                <a:latin typeface="PingFang SC" panose="020B0400000000000000" pitchFamily="34" charset="-122"/>
                <a:ea typeface="PingFang SC" panose="020B0400000000000000" pitchFamily="34" charset="-122"/>
              </a:rPr>
            </a:br>
            <a:endParaRPr lang="en-US" sz="2800" b="1" dirty="0">
              <a:solidFill>
                <a:schemeClr val="bg1"/>
              </a:solidFill>
              <a:latin typeface="PingFang SC" panose="020B0400000000000000" pitchFamily="34" charset="-122"/>
              <a:ea typeface="PingFang SC" panose="020B0400000000000000" pitchFamily="34" charset="-122"/>
            </a:endParaRPr>
          </a:p>
          <a:p>
            <a:r>
              <a:rPr lang="en-US" sz="2800" dirty="0">
                <a:solidFill>
                  <a:schemeClr val="bg1"/>
                </a:solidFill>
                <a:latin typeface="PingFang SC" panose="020B0400000000000000" pitchFamily="34" charset="-122"/>
                <a:ea typeface="PingFang SC" panose="020B0400000000000000" pitchFamily="34" charset="-122"/>
              </a:rPr>
              <a:t>Destination stewardship means taking care of:</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Economics</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Quality of Life</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Environment</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Visitor Experience</a:t>
            </a:r>
          </a:p>
          <a:p>
            <a:pPr marL="514350" indent="-514350">
              <a:buFont typeface="+mj-lt"/>
              <a:buAutoNum type="arabicPeriod"/>
            </a:pPr>
            <a:endParaRPr lang="en-US" sz="2800" dirty="0">
              <a:solidFill>
                <a:schemeClr val="bg1"/>
              </a:solidFill>
              <a:latin typeface="PingFang SC" panose="020B0400000000000000" pitchFamily="34" charset="-122"/>
              <a:ea typeface="PingFang SC" panose="020B0400000000000000" pitchFamily="34" charset="-122"/>
            </a:endParaRPr>
          </a:p>
          <a:p>
            <a:r>
              <a:rPr lang="en-US" sz="2800" dirty="0">
                <a:solidFill>
                  <a:schemeClr val="bg1"/>
                </a:solidFill>
                <a:latin typeface="PingFang SC" panose="020B0400000000000000" pitchFamily="34" charset="-122"/>
                <a:ea typeface="PingFang SC" panose="020B0400000000000000" pitchFamily="34" charset="-122"/>
              </a:rPr>
              <a:t>Three things you can start with:</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Watch the Future</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Listen Now</a:t>
            </a:r>
          </a:p>
          <a:p>
            <a:pPr marL="971550" lvl="1" indent="-514350">
              <a:buFont typeface="+mj-lt"/>
              <a:buAutoNum type="arabicPeriod"/>
            </a:pPr>
            <a:r>
              <a:rPr lang="en-US" sz="2800" dirty="0">
                <a:solidFill>
                  <a:schemeClr val="bg1"/>
                </a:solidFill>
                <a:latin typeface="PingFang SC" panose="020B0400000000000000" pitchFamily="34" charset="-122"/>
                <a:ea typeface="PingFang SC" panose="020B0400000000000000" pitchFamily="34" charset="-122"/>
              </a:rPr>
              <a:t>Build Coalitions</a:t>
            </a:r>
          </a:p>
          <a:p>
            <a:endParaRPr lang="en-US" sz="2800" dirty="0">
              <a:solidFill>
                <a:schemeClr val="bg1"/>
              </a:solidFill>
              <a:latin typeface="PingFang SC" panose="020B0400000000000000" pitchFamily="34" charset="-122"/>
              <a:ea typeface="PingFang SC" panose="020B0400000000000000" pitchFamily="34" charset="-122"/>
            </a:endParaRPr>
          </a:p>
        </p:txBody>
      </p:sp>
      <p:cxnSp>
        <p:nvCxnSpPr>
          <p:cNvPr id="4" name="Straight Connector 3">
            <a:extLst>
              <a:ext uri="{FF2B5EF4-FFF2-40B4-BE49-F238E27FC236}">
                <a16:creationId xmlns:a16="http://schemas.microsoft.com/office/drawing/2014/main" id="{F0B9888D-CEE0-D749-A4F6-0EDB09DEF8FF}"/>
              </a:ext>
            </a:extLst>
          </p:cNvPr>
          <p:cNvCxnSpPr>
            <a:cxnSpLocks/>
          </p:cNvCxnSpPr>
          <p:nvPr/>
        </p:nvCxnSpPr>
        <p:spPr>
          <a:xfrm>
            <a:off x="2817341" y="1221258"/>
            <a:ext cx="196567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C897BA4-86A8-D67B-85AA-B31747E24EB9}"/>
              </a:ext>
            </a:extLst>
          </p:cNvPr>
          <p:cNvPicPr>
            <a:picLocks noChangeAspect="1"/>
          </p:cNvPicPr>
          <p:nvPr/>
        </p:nvPicPr>
        <p:blipFill>
          <a:blip r:embed="rId4"/>
          <a:srcRect/>
          <a:stretch/>
        </p:blipFill>
        <p:spPr>
          <a:xfrm>
            <a:off x="236668" y="6347497"/>
            <a:ext cx="1823359" cy="379356"/>
          </a:xfrm>
          <a:prstGeom prst="rect">
            <a:avLst/>
          </a:prstGeom>
        </p:spPr>
      </p:pic>
    </p:spTree>
    <p:extLst>
      <p:ext uri="{BB962C8B-B14F-4D97-AF65-F5344CB8AC3E}">
        <p14:creationId xmlns:p14="http://schemas.microsoft.com/office/powerpoint/2010/main" val="3521526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hite car parked in a garage&#10;&#10;Description automatically generated with low confidence">
            <a:extLst>
              <a:ext uri="{FF2B5EF4-FFF2-40B4-BE49-F238E27FC236}">
                <a16:creationId xmlns:a16="http://schemas.microsoft.com/office/drawing/2014/main" id="{FDBF604D-7A8F-6211-6B03-9E24459E7EB6}"/>
              </a:ext>
            </a:extLst>
          </p:cNvPr>
          <p:cNvPicPr>
            <a:picLocks noGrp="1" noChangeAspect="1"/>
          </p:cNvPicPr>
          <p:nvPr>
            <p:ph type="pic" sz="quarter" idx="10"/>
          </p:nvPr>
        </p:nvPicPr>
        <p:blipFill rotWithShape="1">
          <a:blip r:embed="rId3"/>
          <a:srcRect l="2141" t="9804" b="7664"/>
          <a:stretch/>
        </p:blipFill>
        <p:spPr>
          <a:xfrm>
            <a:off x="0" y="0"/>
            <a:ext cx="12192000" cy="6858000"/>
          </a:xfrm>
        </p:spPr>
      </p:pic>
      <p:pic>
        <p:nvPicPr>
          <p:cNvPr id="6" name="Picture 5">
            <a:extLst>
              <a:ext uri="{FF2B5EF4-FFF2-40B4-BE49-F238E27FC236}">
                <a16:creationId xmlns:a16="http://schemas.microsoft.com/office/drawing/2014/main" id="{89BDB5F8-D9DD-06C1-C805-F6378AF27110}"/>
              </a:ext>
            </a:extLst>
          </p:cNvPr>
          <p:cNvPicPr>
            <a:picLocks noChangeAspect="1"/>
          </p:cNvPicPr>
          <p:nvPr/>
        </p:nvPicPr>
        <p:blipFill>
          <a:blip r:embed="rId4"/>
          <a:srcRect/>
          <a:stretch/>
        </p:blipFill>
        <p:spPr>
          <a:xfrm>
            <a:off x="236669" y="6347497"/>
            <a:ext cx="1823359" cy="379356"/>
          </a:xfrm>
          <a:prstGeom prst="rect">
            <a:avLst/>
          </a:prstGeom>
        </p:spPr>
      </p:pic>
    </p:spTree>
    <p:extLst>
      <p:ext uri="{BB962C8B-B14F-4D97-AF65-F5344CB8AC3E}">
        <p14:creationId xmlns:p14="http://schemas.microsoft.com/office/powerpoint/2010/main" val="4035725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BDB5F8-D9DD-06C1-C805-F6378AF27110}"/>
              </a:ext>
            </a:extLst>
          </p:cNvPr>
          <p:cNvPicPr>
            <a:picLocks noChangeAspect="1"/>
          </p:cNvPicPr>
          <p:nvPr/>
        </p:nvPicPr>
        <p:blipFill>
          <a:blip r:embed="rId3"/>
          <a:srcRect/>
          <a:stretch/>
        </p:blipFill>
        <p:spPr>
          <a:xfrm>
            <a:off x="236669" y="6347497"/>
            <a:ext cx="1823359" cy="379356"/>
          </a:xfrm>
          <a:prstGeom prst="rect">
            <a:avLst/>
          </a:prstGeom>
        </p:spPr>
      </p:pic>
      <p:pic>
        <p:nvPicPr>
          <p:cNvPr id="7" name="Picture Placeholder 6" descr="A person pouring wine into a glass&#10;&#10;Description automatically generated with medium confidence">
            <a:extLst>
              <a:ext uri="{FF2B5EF4-FFF2-40B4-BE49-F238E27FC236}">
                <a16:creationId xmlns:a16="http://schemas.microsoft.com/office/drawing/2014/main" id="{1705D1AB-C531-9AD3-0DC5-055D2C64700E}"/>
              </a:ext>
            </a:extLst>
          </p:cNvPr>
          <p:cNvPicPr>
            <a:picLocks noGrp="1" noChangeAspect="1"/>
          </p:cNvPicPr>
          <p:nvPr>
            <p:ph type="pic" sz="quarter" idx="10"/>
          </p:nvPr>
        </p:nvPicPr>
        <p:blipFill>
          <a:blip r:embed="rId4"/>
          <a:srcRect/>
          <a:stretch>
            <a:fillRect/>
          </a:stretch>
        </p:blipFill>
        <p:spPr/>
      </p:pic>
      <p:pic>
        <p:nvPicPr>
          <p:cNvPr id="9" name="Picture 8">
            <a:extLst>
              <a:ext uri="{FF2B5EF4-FFF2-40B4-BE49-F238E27FC236}">
                <a16:creationId xmlns:a16="http://schemas.microsoft.com/office/drawing/2014/main" id="{E3622C27-06D1-E515-EB0E-708043A6DC78}"/>
              </a:ext>
            </a:extLst>
          </p:cNvPr>
          <p:cNvPicPr>
            <a:picLocks noChangeAspect="1"/>
          </p:cNvPicPr>
          <p:nvPr/>
        </p:nvPicPr>
        <p:blipFill>
          <a:blip r:embed="rId3"/>
          <a:srcRect/>
          <a:stretch/>
        </p:blipFill>
        <p:spPr>
          <a:xfrm>
            <a:off x="236668" y="6347497"/>
            <a:ext cx="1823359" cy="379356"/>
          </a:xfrm>
          <a:prstGeom prst="rect">
            <a:avLst/>
          </a:prstGeom>
        </p:spPr>
      </p:pic>
    </p:spTree>
    <p:extLst>
      <p:ext uri="{BB962C8B-B14F-4D97-AF65-F5344CB8AC3E}">
        <p14:creationId xmlns:p14="http://schemas.microsoft.com/office/powerpoint/2010/main" val="3119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wheelchair overlooking a canyon&#10;&#10;Description automatically generated">
            <a:extLst>
              <a:ext uri="{FF2B5EF4-FFF2-40B4-BE49-F238E27FC236}">
                <a16:creationId xmlns:a16="http://schemas.microsoft.com/office/drawing/2014/main" id="{F2979025-7502-44DD-3EEB-CF724F98F0C6}"/>
              </a:ext>
            </a:extLst>
          </p:cNvPr>
          <p:cNvPicPr>
            <a:picLocks noGrp="1" noChangeAspect="1"/>
          </p:cNvPicPr>
          <p:nvPr>
            <p:ph type="pic" sz="quarter" idx="10"/>
          </p:nvPr>
        </p:nvPicPr>
        <p:blipFill>
          <a:blip r:embed="rId3"/>
          <a:srcRect t="7813" b="7813"/>
          <a:stretch>
            <a:fillRect/>
          </a:stretch>
        </p:blipFill>
        <p:spPr/>
      </p:pic>
      <p:pic>
        <p:nvPicPr>
          <p:cNvPr id="5" name="Picture 4">
            <a:extLst>
              <a:ext uri="{FF2B5EF4-FFF2-40B4-BE49-F238E27FC236}">
                <a16:creationId xmlns:a16="http://schemas.microsoft.com/office/drawing/2014/main" id="{C286AB89-1D92-F598-F060-DE73A3B57124}"/>
              </a:ext>
            </a:extLst>
          </p:cNvPr>
          <p:cNvPicPr>
            <a:picLocks noChangeAspect="1"/>
          </p:cNvPicPr>
          <p:nvPr/>
        </p:nvPicPr>
        <p:blipFill>
          <a:blip r:embed="rId4"/>
          <a:srcRect/>
          <a:stretch/>
        </p:blipFill>
        <p:spPr>
          <a:xfrm>
            <a:off x="236668" y="6347497"/>
            <a:ext cx="1823359" cy="379356"/>
          </a:xfrm>
          <a:prstGeom prst="rect">
            <a:avLst/>
          </a:prstGeom>
        </p:spPr>
      </p:pic>
    </p:spTree>
    <p:extLst>
      <p:ext uri="{BB962C8B-B14F-4D97-AF65-F5344CB8AC3E}">
        <p14:creationId xmlns:p14="http://schemas.microsoft.com/office/powerpoint/2010/main" val="220888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76DACF-7105-5B4D-AC25-D9F053DF73DF}"/>
              </a:ext>
            </a:extLst>
          </p:cNvPr>
          <p:cNvSpPr txBox="1"/>
          <p:nvPr/>
        </p:nvSpPr>
        <p:spPr>
          <a:xfrm>
            <a:off x="1726564" y="3255682"/>
            <a:ext cx="2658100"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Development</a:t>
            </a:r>
          </a:p>
        </p:txBody>
      </p:sp>
      <p:sp>
        <p:nvSpPr>
          <p:cNvPr id="3" name="TextBox 2">
            <a:extLst>
              <a:ext uri="{FF2B5EF4-FFF2-40B4-BE49-F238E27FC236}">
                <a16:creationId xmlns:a16="http://schemas.microsoft.com/office/drawing/2014/main" id="{80CFDDC1-EA0A-964F-93BA-7B1EEE4C5955}"/>
              </a:ext>
            </a:extLst>
          </p:cNvPr>
          <p:cNvSpPr txBox="1"/>
          <p:nvPr/>
        </p:nvSpPr>
        <p:spPr>
          <a:xfrm>
            <a:off x="2292425" y="2314731"/>
            <a:ext cx="2092239"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Marketing</a:t>
            </a:r>
          </a:p>
        </p:txBody>
      </p:sp>
      <p:sp>
        <p:nvSpPr>
          <p:cNvPr id="4" name="TextBox 3">
            <a:extLst>
              <a:ext uri="{FF2B5EF4-FFF2-40B4-BE49-F238E27FC236}">
                <a16:creationId xmlns:a16="http://schemas.microsoft.com/office/drawing/2014/main" id="{1DB85CA5-90C0-D34B-A7A6-8014C01FAA11}"/>
              </a:ext>
            </a:extLst>
          </p:cNvPr>
          <p:cNvSpPr txBox="1"/>
          <p:nvPr/>
        </p:nvSpPr>
        <p:spPr>
          <a:xfrm>
            <a:off x="1667252" y="4253491"/>
            <a:ext cx="2717412"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Sustainability</a:t>
            </a:r>
          </a:p>
        </p:txBody>
      </p:sp>
      <p:sp>
        <p:nvSpPr>
          <p:cNvPr id="8" name="TextBox 7">
            <a:extLst>
              <a:ext uri="{FF2B5EF4-FFF2-40B4-BE49-F238E27FC236}">
                <a16:creationId xmlns:a16="http://schemas.microsoft.com/office/drawing/2014/main" id="{A3159109-5599-7549-8374-A6E318F7CD8F}"/>
              </a:ext>
            </a:extLst>
          </p:cNvPr>
          <p:cNvSpPr txBox="1"/>
          <p:nvPr/>
        </p:nvSpPr>
        <p:spPr>
          <a:xfrm>
            <a:off x="7568942" y="2314731"/>
            <a:ext cx="2658100" cy="584775"/>
          </a:xfrm>
          <a:prstGeom prst="rect">
            <a:avLst/>
          </a:prstGeom>
          <a:noFill/>
        </p:spPr>
        <p:txBody>
          <a:bodyPr wrap="none" rtlCol="0">
            <a:spAutoFit/>
          </a:bodyPr>
          <a:lstStyle/>
          <a:p>
            <a:r>
              <a:rPr lang="en-US" sz="3200" dirty="0">
                <a:solidFill>
                  <a:srgbClr val="008F7F"/>
                </a:solidFill>
                <a:latin typeface="PingFang HK" panose="020B0400000000000000" pitchFamily="34" charset="-120"/>
                <a:ea typeface="PingFang HK" panose="020B0400000000000000" pitchFamily="34" charset="-120"/>
              </a:rPr>
              <a:t>Management</a:t>
            </a:r>
          </a:p>
        </p:txBody>
      </p:sp>
      <p:sp>
        <p:nvSpPr>
          <p:cNvPr id="13" name="Right Arrow 12">
            <a:extLst>
              <a:ext uri="{FF2B5EF4-FFF2-40B4-BE49-F238E27FC236}">
                <a16:creationId xmlns:a16="http://schemas.microsoft.com/office/drawing/2014/main" id="{5AB6863C-2E18-424C-B7B3-113625DEF1DC}"/>
              </a:ext>
            </a:extLst>
          </p:cNvPr>
          <p:cNvSpPr/>
          <p:nvPr/>
        </p:nvSpPr>
        <p:spPr>
          <a:xfrm>
            <a:off x="4587495" y="2410349"/>
            <a:ext cx="2787944" cy="39353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PingFang HK" panose="020B0400000000000000" pitchFamily="34" charset="-120"/>
              <a:ea typeface="PingFang HK" panose="020B0400000000000000" pitchFamily="34" charset="-120"/>
            </a:endParaRPr>
          </a:p>
        </p:txBody>
      </p:sp>
      <p:sp>
        <p:nvSpPr>
          <p:cNvPr id="7" name="TextBox 6">
            <a:extLst>
              <a:ext uri="{FF2B5EF4-FFF2-40B4-BE49-F238E27FC236}">
                <a16:creationId xmlns:a16="http://schemas.microsoft.com/office/drawing/2014/main" id="{EC396953-BF18-284A-BF9A-CD4C0FB78311}"/>
              </a:ext>
            </a:extLst>
          </p:cNvPr>
          <p:cNvSpPr txBox="1"/>
          <p:nvPr/>
        </p:nvSpPr>
        <p:spPr>
          <a:xfrm>
            <a:off x="7568942" y="4253491"/>
            <a:ext cx="2526654" cy="584775"/>
          </a:xfrm>
          <a:prstGeom prst="rect">
            <a:avLst/>
          </a:prstGeom>
          <a:noFill/>
        </p:spPr>
        <p:txBody>
          <a:bodyPr wrap="none" rtlCol="0">
            <a:spAutoFit/>
          </a:bodyPr>
          <a:lstStyle/>
          <a:p>
            <a:r>
              <a:rPr lang="en-US" sz="3200" dirty="0">
                <a:solidFill>
                  <a:srgbClr val="008F7F"/>
                </a:solidFill>
                <a:latin typeface="PingFang HK" panose="020B0400000000000000" pitchFamily="34" charset="-120"/>
                <a:ea typeface="PingFang HK" panose="020B0400000000000000" pitchFamily="34" charset="-120"/>
              </a:rPr>
              <a:t>Stewardship</a:t>
            </a:r>
          </a:p>
        </p:txBody>
      </p:sp>
      <p:sp>
        <p:nvSpPr>
          <p:cNvPr id="14" name="Right Arrow 13">
            <a:extLst>
              <a:ext uri="{FF2B5EF4-FFF2-40B4-BE49-F238E27FC236}">
                <a16:creationId xmlns:a16="http://schemas.microsoft.com/office/drawing/2014/main" id="{AB7BBD96-0476-DA41-B633-8F72841602EB}"/>
              </a:ext>
            </a:extLst>
          </p:cNvPr>
          <p:cNvSpPr/>
          <p:nvPr/>
        </p:nvSpPr>
        <p:spPr>
          <a:xfrm>
            <a:off x="4587495" y="3351300"/>
            <a:ext cx="2787944" cy="39353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PingFang HK" panose="020B0400000000000000" pitchFamily="34" charset="-120"/>
              <a:ea typeface="PingFang HK" panose="020B0400000000000000" pitchFamily="34" charset="-120"/>
            </a:endParaRPr>
          </a:p>
        </p:txBody>
      </p:sp>
      <p:sp>
        <p:nvSpPr>
          <p:cNvPr id="6" name="TextBox 5">
            <a:extLst>
              <a:ext uri="{FF2B5EF4-FFF2-40B4-BE49-F238E27FC236}">
                <a16:creationId xmlns:a16="http://schemas.microsoft.com/office/drawing/2014/main" id="{D77FB2ED-E20A-9B45-AAE6-024545D43B07}"/>
              </a:ext>
            </a:extLst>
          </p:cNvPr>
          <p:cNvSpPr txBox="1"/>
          <p:nvPr/>
        </p:nvSpPr>
        <p:spPr>
          <a:xfrm>
            <a:off x="7568942" y="3255682"/>
            <a:ext cx="2113079" cy="584775"/>
          </a:xfrm>
          <a:prstGeom prst="rect">
            <a:avLst/>
          </a:prstGeom>
          <a:noFill/>
        </p:spPr>
        <p:txBody>
          <a:bodyPr wrap="none" rtlCol="0">
            <a:spAutoFit/>
          </a:bodyPr>
          <a:lstStyle/>
          <a:p>
            <a:r>
              <a:rPr lang="en-US" sz="3200" dirty="0">
                <a:solidFill>
                  <a:srgbClr val="008F7F"/>
                </a:solidFill>
                <a:latin typeface="PingFang HK" panose="020B0400000000000000" pitchFamily="34" charset="-120"/>
                <a:ea typeface="PingFang HK" panose="020B0400000000000000" pitchFamily="34" charset="-120"/>
              </a:rPr>
              <a:t>Resilience</a:t>
            </a:r>
          </a:p>
        </p:txBody>
      </p:sp>
      <p:sp>
        <p:nvSpPr>
          <p:cNvPr id="15" name="Right Arrow 14">
            <a:extLst>
              <a:ext uri="{FF2B5EF4-FFF2-40B4-BE49-F238E27FC236}">
                <a16:creationId xmlns:a16="http://schemas.microsoft.com/office/drawing/2014/main" id="{8C46665B-3128-3745-9EEA-46C505D1DAE0}"/>
              </a:ext>
            </a:extLst>
          </p:cNvPr>
          <p:cNvSpPr/>
          <p:nvPr/>
        </p:nvSpPr>
        <p:spPr>
          <a:xfrm>
            <a:off x="4587495" y="4349109"/>
            <a:ext cx="2787944" cy="39353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PingFang HK" panose="020B0400000000000000" pitchFamily="34" charset="-120"/>
              <a:ea typeface="PingFang HK" panose="020B0400000000000000" pitchFamily="34" charset="-120"/>
            </a:endParaRPr>
          </a:p>
        </p:txBody>
      </p:sp>
      <p:sp>
        <p:nvSpPr>
          <p:cNvPr id="2" name="Title 1">
            <a:extLst>
              <a:ext uri="{FF2B5EF4-FFF2-40B4-BE49-F238E27FC236}">
                <a16:creationId xmlns:a16="http://schemas.microsoft.com/office/drawing/2014/main" id="{C91D1EDC-CD8B-3101-15A9-2F32EE520CEC}"/>
              </a:ext>
            </a:extLst>
          </p:cNvPr>
          <p:cNvSpPr txBox="1">
            <a:spLocks/>
          </p:cNvSpPr>
          <p:nvPr/>
        </p:nvSpPr>
        <p:spPr>
          <a:xfrm>
            <a:off x="838200" y="324585"/>
            <a:ext cx="10738757" cy="61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5B3E"/>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sz="3600" dirty="0"/>
              <a:t>Philosophical Evolution of Destinations</a:t>
            </a:r>
          </a:p>
        </p:txBody>
      </p:sp>
    </p:spTree>
    <p:extLst>
      <p:ext uri="{BB962C8B-B14F-4D97-AF65-F5344CB8AC3E}">
        <p14:creationId xmlns:p14="http://schemas.microsoft.com/office/powerpoint/2010/main" val="6209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8" grpId="0"/>
      <p:bldP spid="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CFDDC1-EA0A-964F-93BA-7B1EEE4C5955}"/>
              </a:ext>
            </a:extLst>
          </p:cNvPr>
          <p:cNvSpPr txBox="1"/>
          <p:nvPr/>
        </p:nvSpPr>
        <p:spPr>
          <a:xfrm>
            <a:off x="3596781" y="1774157"/>
            <a:ext cx="2268570"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Economics</a:t>
            </a:r>
          </a:p>
        </p:txBody>
      </p:sp>
      <p:sp>
        <p:nvSpPr>
          <p:cNvPr id="4" name="TextBox 3">
            <a:extLst>
              <a:ext uri="{FF2B5EF4-FFF2-40B4-BE49-F238E27FC236}">
                <a16:creationId xmlns:a16="http://schemas.microsoft.com/office/drawing/2014/main" id="{1DB85CA5-90C0-D34B-A7A6-8014C01FAA11}"/>
              </a:ext>
            </a:extLst>
          </p:cNvPr>
          <p:cNvSpPr txBox="1"/>
          <p:nvPr/>
        </p:nvSpPr>
        <p:spPr>
          <a:xfrm>
            <a:off x="2963596" y="2856697"/>
            <a:ext cx="2901755"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Quality of Life</a:t>
            </a:r>
          </a:p>
        </p:txBody>
      </p:sp>
      <p:sp>
        <p:nvSpPr>
          <p:cNvPr id="5" name="TextBox 4">
            <a:extLst>
              <a:ext uri="{FF2B5EF4-FFF2-40B4-BE49-F238E27FC236}">
                <a16:creationId xmlns:a16="http://schemas.microsoft.com/office/drawing/2014/main" id="{4676DACF-7105-5B4D-AC25-D9F053DF73DF}"/>
              </a:ext>
            </a:extLst>
          </p:cNvPr>
          <p:cNvSpPr txBox="1"/>
          <p:nvPr/>
        </p:nvSpPr>
        <p:spPr>
          <a:xfrm>
            <a:off x="3314653" y="3939237"/>
            <a:ext cx="2550698"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Environment</a:t>
            </a:r>
          </a:p>
        </p:txBody>
      </p:sp>
      <p:sp>
        <p:nvSpPr>
          <p:cNvPr id="7" name="TextBox 6">
            <a:extLst>
              <a:ext uri="{FF2B5EF4-FFF2-40B4-BE49-F238E27FC236}">
                <a16:creationId xmlns:a16="http://schemas.microsoft.com/office/drawing/2014/main" id="{EC396953-BF18-284A-BF9A-CD4C0FB78311}"/>
              </a:ext>
            </a:extLst>
          </p:cNvPr>
          <p:cNvSpPr txBox="1"/>
          <p:nvPr/>
        </p:nvSpPr>
        <p:spPr>
          <a:xfrm>
            <a:off x="7327611" y="3435531"/>
            <a:ext cx="2526654" cy="584775"/>
          </a:xfrm>
          <a:prstGeom prst="rect">
            <a:avLst/>
          </a:prstGeom>
          <a:noFill/>
        </p:spPr>
        <p:txBody>
          <a:bodyPr wrap="none" rtlCol="0">
            <a:spAutoFit/>
          </a:bodyPr>
          <a:lstStyle/>
          <a:p>
            <a:r>
              <a:rPr lang="en-US" sz="3200" dirty="0">
                <a:solidFill>
                  <a:srgbClr val="005B3E"/>
                </a:solidFill>
                <a:latin typeface="PingFang HK" panose="020B0400000000000000" pitchFamily="34" charset="-120"/>
                <a:ea typeface="PingFang HK" panose="020B0400000000000000" pitchFamily="34" charset="-120"/>
              </a:rPr>
              <a:t>Stewardship</a:t>
            </a:r>
          </a:p>
        </p:txBody>
      </p:sp>
      <p:sp>
        <p:nvSpPr>
          <p:cNvPr id="2" name="TextBox 1">
            <a:extLst>
              <a:ext uri="{FF2B5EF4-FFF2-40B4-BE49-F238E27FC236}">
                <a16:creationId xmlns:a16="http://schemas.microsoft.com/office/drawing/2014/main" id="{79BB06CF-5B56-D2C9-A5F1-0BE0B445C70A}"/>
              </a:ext>
            </a:extLst>
          </p:cNvPr>
          <p:cNvSpPr txBox="1"/>
          <p:nvPr/>
        </p:nvSpPr>
        <p:spPr>
          <a:xfrm>
            <a:off x="2226213" y="5021778"/>
            <a:ext cx="3639138" cy="584775"/>
          </a:xfrm>
          <a:prstGeom prst="rect">
            <a:avLst/>
          </a:prstGeom>
          <a:noFill/>
        </p:spPr>
        <p:txBody>
          <a:bodyPr wrap="none" rtlCol="0">
            <a:spAutoFit/>
          </a:bodyPr>
          <a:lstStyle/>
          <a:p>
            <a:pPr algn="r"/>
            <a:r>
              <a:rPr lang="en-US" sz="3200" dirty="0">
                <a:solidFill>
                  <a:srgbClr val="B94432"/>
                </a:solidFill>
                <a:latin typeface="PingFang HK" panose="020B0400000000000000" pitchFamily="34" charset="-120"/>
                <a:ea typeface="PingFang HK" panose="020B0400000000000000" pitchFamily="34" charset="-120"/>
              </a:rPr>
              <a:t>Visitor Experience</a:t>
            </a:r>
          </a:p>
        </p:txBody>
      </p:sp>
      <p:sp>
        <p:nvSpPr>
          <p:cNvPr id="9" name="TextBox 8">
            <a:extLst>
              <a:ext uri="{FF2B5EF4-FFF2-40B4-BE49-F238E27FC236}">
                <a16:creationId xmlns:a16="http://schemas.microsoft.com/office/drawing/2014/main" id="{F767CA44-0481-D058-75E4-81C78A368486}"/>
              </a:ext>
            </a:extLst>
          </p:cNvPr>
          <p:cNvSpPr txBox="1"/>
          <p:nvPr/>
        </p:nvSpPr>
        <p:spPr>
          <a:xfrm>
            <a:off x="5857337" y="1557835"/>
            <a:ext cx="1470274" cy="4708981"/>
          </a:xfrm>
          <a:prstGeom prst="rect">
            <a:avLst/>
          </a:prstGeom>
          <a:noFill/>
        </p:spPr>
        <p:txBody>
          <a:bodyPr wrap="none" rtlCol="0">
            <a:spAutoFit/>
          </a:bodyPr>
          <a:lstStyle/>
          <a:p>
            <a:r>
              <a:rPr lang="en-US" sz="30000" dirty="0">
                <a:solidFill>
                  <a:schemeClr val="bg1">
                    <a:lumMod val="65000"/>
                  </a:schemeClr>
                </a:solidFill>
                <a:latin typeface="PingFang HK" panose="020B0400000000000000" pitchFamily="34" charset="-120"/>
                <a:ea typeface="PingFang HK" panose="020B0400000000000000" pitchFamily="34" charset="-120"/>
              </a:rPr>
              <a:t>}</a:t>
            </a:r>
          </a:p>
        </p:txBody>
      </p:sp>
      <p:sp>
        <p:nvSpPr>
          <p:cNvPr id="17" name="Title 6">
            <a:extLst>
              <a:ext uri="{FF2B5EF4-FFF2-40B4-BE49-F238E27FC236}">
                <a16:creationId xmlns:a16="http://schemas.microsoft.com/office/drawing/2014/main" id="{22E0EDA8-E7CD-AAC4-811C-AD311BC830AE}"/>
              </a:ext>
            </a:extLst>
          </p:cNvPr>
          <p:cNvSpPr>
            <a:spLocks noGrp="1"/>
          </p:cNvSpPr>
          <p:nvPr>
            <p:ph type="title"/>
          </p:nvPr>
        </p:nvSpPr>
        <p:spPr>
          <a:xfrm>
            <a:off x="838200" y="365125"/>
            <a:ext cx="10515600" cy="538517"/>
          </a:xfrm>
        </p:spPr>
        <p:txBody>
          <a:bodyPr>
            <a:noAutofit/>
          </a:bodyPr>
          <a:lstStyle/>
          <a:p>
            <a:r>
              <a:rPr lang="en-US" sz="3600" dirty="0"/>
              <a:t>What is Destination Stewardship?</a:t>
            </a:r>
          </a:p>
        </p:txBody>
      </p:sp>
    </p:spTree>
    <p:extLst>
      <p:ext uri="{BB962C8B-B14F-4D97-AF65-F5344CB8AC3E}">
        <p14:creationId xmlns:p14="http://schemas.microsoft.com/office/powerpoint/2010/main" val="28909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43FEAF-30CE-085E-A5BD-9175681CFDEC}"/>
              </a:ext>
            </a:extLst>
          </p:cNvPr>
          <p:cNvSpPr/>
          <p:nvPr/>
        </p:nvSpPr>
        <p:spPr>
          <a:xfrm>
            <a:off x="0" y="0"/>
            <a:ext cx="12191999" cy="6858000"/>
          </a:xfrm>
          <a:prstGeom prst="rect">
            <a:avLst/>
          </a:prstGeom>
          <a:solidFill>
            <a:srgbClr val="B9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254414C-644B-11B7-6212-79231744989C}"/>
              </a:ext>
            </a:extLst>
          </p:cNvPr>
          <p:cNvSpPr txBox="1">
            <a:spLocks/>
          </p:cNvSpPr>
          <p:nvPr/>
        </p:nvSpPr>
        <p:spPr>
          <a:xfrm>
            <a:off x="0" y="2836773"/>
            <a:ext cx="12191998" cy="11844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a:solidFill>
                  <a:schemeClr val="bg1"/>
                </a:solidFill>
                <a:latin typeface="PingFang SC" panose="020B0400000000000000" pitchFamily="34" charset="-122"/>
                <a:ea typeface="PingFang SC" panose="020B0400000000000000" pitchFamily="34" charset="-122"/>
                <a:cs typeface="Plantagenet Cherokee" panose="02020000000000000000" pitchFamily="18" charset="-79"/>
              </a:defRPr>
            </a:lvl1pPr>
          </a:lstStyle>
          <a:p>
            <a:r>
              <a:rPr lang="en-US" dirty="0"/>
              <a:t>Case Studies</a:t>
            </a:r>
          </a:p>
        </p:txBody>
      </p:sp>
    </p:spTree>
    <p:extLst>
      <p:ext uri="{BB962C8B-B14F-4D97-AF65-F5344CB8AC3E}">
        <p14:creationId xmlns:p14="http://schemas.microsoft.com/office/powerpoint/2010/main" val="2932236336"/>
      </p:ext>
    </p:extLst>
  </p:cSld>
  <p:clrMapOvr>
    <a:masterClrMapping/>
  </p:clrMapOvr>
</p:sld>
</file>

<file path=ppt/theme/theme1.xml><?xml version="1.0" encoding="utf-8"?>
<a:theme xmlns:a="http://schemas.openxmlformats.org/drawingml/2006/main" name="Office Theme">
  <a:themeElements>
    <a:clrScheme name="Hojo Mojo">
      <a:dk1>
        <a:srgbClr val="000000"/>
      </a:dk1>
      <a:lt1>
        <a:srgbClr val="FFFFFF"/>
      </a:lt1>
      <a:dk2>
        <a:srgbClr val="44546A"/>
      </a:dk2>
      <a:lt2>
        <a:srgbClr val="E7E6E6"/>
      </a:lt2>
      <a:accent1>
        <a:srgbClr val="7F807F"/>
      </a:accent1>
      <a:accent2>
        <a:srgbClr val="AB4C3A"/>
      </a:accent2>
      <a:accent3>
        <a:srgbClr val="038C7F"/>
      </a:accent3>
      <a:accent4>
        <a:srgbClr val="7E0011"/>
      </a:accent4>
      <a:accent5>
        <a:srgbClr val="005A3E"/>
      </a:accent5>
      <a:accent6>
        <a:srgbClr val="370000"/>
      </a:accent6>
      <a:hlink>
        <a:srgbClr val="008E7F"/>
      </a:hlink>
      <a:folHlink>
        <a:srgbClr val="008E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ereabout PPT template" id="{DB305B44-13D3-7343-83CD-DE14F084F30E}" vid="{B4ED98E8-F8ED-8C4A-A532-74FF3A793A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13888</TotalTime>
  <Words>692</Words>
  <Application>Microsoft Macintosh PowerPoint</Application>
  <PresentationFormat>Widescreen</PresentationFormat>
  <Paragraphs>124</Paragraphs>
  <Slides>32</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PingFang HK</vt:lpstr>
      <vt:lpstr>PingFang SC</vt:lpstr>
      <vt:lpstr>-apple-system</vt: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Destination Stewardship?</vt:lpstr>
      <vt:lpstr>PowerPoint Presentation</vt:lpstr>
      <vt:lpstr>Economics: Colorado</vt:lpstr>
      <vt:lpstr>Quality of Life: Moab</vt:lpstr>
      <vt:lpstr>Environment: Park City</vt:lpstr>
      <vt:lpstr>Visitor Experience: Palm Beaches</vt:lpstr>
      <vt:lpstr>PowerPoint Presentation</vt:lpstr>
      <vt:lpstr>“We must dare to think 'unthinkable' thoughts. We must learn to explore all the options and possibilities that confront us in a complex and rapidly changing world.”  —J. William Fulbright</vt:lpstr>
      <vt:lpstr>PowerPoint Presentation</vt:lpstr>
      <vt:lpstr>Visit Park City: Leading Indicators</vt:lpstr>
      <vt:lpstr>Visit Park City: Leading Indicator Example</vt:lpstr>
      <vt:lpstr>Visit Park City: Data Tracking </vt:lpstr>
      <vt:lpstr>PowerPoint Presentation</vt:lpstr>
      <vt:lpstr>PowerPoint Presentation</vt:lpstr>
      <vt:lpstr>PowerPoint Presentation</vt:lpstr>
      <vt:lpstr>“Listening to others, especially those with whom we disagree, tests our own ideas and beliefs. It forces us to recognize, with humility, that we don't have a monopoly on the truth.”  —Janet Yellen</vt:lpstr>
      <vt:lpstr>PowerPoint Presentation</vt:lpstr>
      <vt:lpstr>PowerPoint Presentation</vt:lpstr>
      <vt:lpstr>“If everyone helps to hold up the sky, then one person does not become tired.”  —Askhari Johnson Hodari</vt:lpstr>
      <vt:lpstr>PowerPoint Presentation</vt:lpstr>
      <vt:lpstr>Communication</vt:lpstr>
      <vt:lpstr>Coordination</vt:lpstr>
      <vt:lpstr>Cooperation</vt:lpstr>
      <vt:lpstr>Collaboration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Landkamer</dc:creator>
  <cp:lastModifiedBy>Matthew Landkamer</cp:lastModifiedBy>
  <cp:revision>32</cp:revision>
  <cp:lastPrinted>2023-01-19T15:02:11Z</cp:lastPrinted>
  <dcterms:created xsi:type="dcterms:W3CDTF">2022-11-03T03:58:37Z</dcterms:created>
  <dcterms:modified xsi:type="dcterms:W3CDTF">2024-04-05T17:58:39Z</dcterms:modified>
</cp:coreProperties>
</file>